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4630400" cy="8229600"/>
  <p:notesSz cx="8229600" cy="14630400"/>
  <p:embeddedFontLst>
    <p:embeddedFont>
      <p:font typeface="Bricolage Grotesque Semi Bold" panose="020B0604020202020204" charset="0"/>
      <p:regular r:id="rId9"/>
    </p:embeddedFont>
    <p:embeddedFont>
      <p:font typeface="Inter" panose="020B0604020202020204" charset="0"/>
      <p:regular r:id="rId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1551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371630" y="3099792"/>
            <a:ext cx="7373541" cy="708779"/>
          </a:xfrm>
          <a:prstGeom prst="rect">
            <a:avLst/>
          </a:prstGeom>
          <a:noFill/>
          <a:ln/>
        </p:spPr>
        <p:txBody>
          <a:bodyPr wrap="none" lIns="0" tIns="0" rIns="0" bIns="0" rtlCol="0" anchor="t"/>
          <a:lstStyle/>
          <a:p>
            <a:pPr marL="0" indent="0" algn="ctr">
              <a:lnSpc>
                <a:spcPts val="5550"/>
              </a:lnSpc>
              <a:buNone/>
            </a:pPr>
            <a:r>
              <a:rPr lang="en-US" sz="4450" dirty="0">
                <a:solidFill>
                  <a:srgbClr val="2C2926"/>
                </a:solidFill>
                <a:latin typeface="Bricolage Grotesque Semi Bold" pitchFamily="34" charset="0"/>
                <a:ea typeface="Bricolage Grotesque Semi Bold" pitchFamily="34" charset="-122"/>
                <a:cs typeface="Bricolage Grotesque Semi Bold" pitchFamily="34" charset="-120"/>
              </a:rPr>
              <a:t>Retail Analytics Dashboard</a:t>
            </a:r>
            <a:endParaRPr lang="en-US" sz="4450" dirty="0"/>
          </a:p>
        </p:txBody>
      </p:sp>
      <p:sp>
        <p:nvSpPr>
          <p:cNvPr id="4" name="Text 1"/>
          <p:cNvSpPr/>
          <p:nvPr/>
        </p:nvSpPr>
        <p:spPr>
          <a:xfrm>
            <a:off x="6280190" y="4148733"/>
            <a:ext cx="7556421" cy="362903"/>
          </a:xfrm>
          <a:prstGeom prst="rect">
            <a:avLst/>
          </a:prstGeom>
          <a:noFill/>
          <a:ln/>
        </p:spPr>
        <p:txBody>
          <a:bodyPr wrap="none" lIns="0" tIns="0" rIns="0" bIns="0" rtlCol="0" anchor="t"/>
          <a:lstStyle/>
          <a:p>
            <a:pPr marL="0" indent="0" algn="ctr">
              <a:lnSpc>
                <a:spcPts val="2850"/>
              </a:lnSpc>
              <a:buNone/>
            </a:pPr>
            <a:r>
              <a:rPr lang="en-US" sz="1750" dirty="0">
                <a:solidFill>
                  <a:srgbClr val="E7BF6A"/>
                </a:solidFill>
                <a:latin typeface="Inter" pitchFamily="34" charset="0"/>
                <a:ea typeface="Inter" pitchFamily="34" charset="-122"/>
                <a:cs typeface="Inter" pitchFamily="34" charset="-120"/>
              </a:rPr>
              <a:t>Data-Driven Insights for Smarter Retail Decisions</a:t>
            </a:r>
            <a:endParaRPr lang="en-US" sz="1750" dirty="0"/>
          </a:p>
        </p:txBody>
      </p:sp>
      <p:sp>
        <p:nvSpPr>
          <p:cNvPr id="5" name="Text 2"/>
          <p:cNvSpPr/>
          <p:nvPr/>
        </p:nvSpPr>
        <p:spPr>
          <a:xfrm>
            <a:off x="6280190" y="4766786"/>
            <a:ext cx="7556421" cy="362903"/>
          </a:xfrm>
          <a:prstGeom prst="rect">
            <a:avLst/>
          </a:prstGeom>
          <a:noFill/>
          <a:ln/>
        </p:spPr>
        <p:txBody>
          <a:bodyPr wrap="none" lIns="0" tIns="0" rIns="0" bIns="0" rtlCol="0" anchor="t"/>
          <a:lstStyle/>
          <a:p>
            <a:pPr marL="0" indent="0" algn="ctr">
              <a:lnSpc>
                <a:spcPts val="2850"/>
              </a:lnSpc>
              <a:buNone/>
            </a:pPr>
            <a:r>
              <a:rPr lang="en-US" sz="1750" dirty="0">
                <a:solidFill>
                  <a:srgbClr val="2C2926"/>
                </a:solidFill>
                <a:latin typeface="Inter" pitchFamily="34" charset="0"/>
                <a:ea typeface="Inter" pitchFamily="34" charset="-122"/>
                <a:cs typeface="Inter" pitchFamily="34" charset="-120"/>
              </a:rPr>
              <a:t>Rushal Nikam</a:t>
            </a:r>
            <a:endParaRPr lang="en-US" sz="1750" dirty="0"/>
          </a:p>
        </p:txBody>
      </p:sp>
      <p:pic>
        <p:nvPicPr>
          <p:cNvPr id="7" name="Picture 6">
            <a:extLst>
              <a:ext uri="{FF2B5EF4-FFF2-40B4-BE49-F238E27FC236}">
                <a16:creationId xmlns:a16="http://schemas.microsoft.com/office/drawing/2014/main" id="{E749DDEC-1A24-BAF4-DC6F-B5B298ED2DD4}"/>
              </a:ext>
            </a:extLst>
          </p:cNvPr>
          <p:cNvPicPr>
            <a:picLocks noChangeAspect="1"/>
          </p:cNvPicPr>
          <p:nvPr/>
        </p:nvPicPr>
        <p:blipFill>
          <a:blip r:embed="rId4"/>
          <a:stretch>
            <a:fillRect/>
          </a:stretch>
        </p:blipFill>
        <p:spPr>
          <a:xfrm>
            <a:off x="12667785" y="7689341"/>
            <a:ext cx="1962615" cy="44269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879991"/>
            <a:ext cx="10210086" cy="708779"/>
          </a:xfrm>
          <a:prstGeom prst="rect">
            <a:avLst/>
          </a:prstGeom>
          <a:noFill/>
          <a:ln/>
        </p:spPr>
        <p:txBody>
          <a:bodyPr wrap="none" lIns="0" tIns="0" rIns="0" bIns="0" rtlCol="0" anchor="t"/>
          <a:lstStyle/>
          <a:p>
            <a:pPr marL="0" indent="0" algn="l">
              <a:lnSpc>
                <a:spcPts val="5550"/>
              </a:lnSpc>
              <a:buNone/>
            </a:pPr>
            <a:r>
              <a:rPr lang="en-US" sz="4450" dirty="0">
                <a:solidFill>
                  <a:srgbClr val="2C2926"/>
                </a:solidFill>
                <a:latin typeface="Bricolage Grotesque Semi Bold" pitchFamily="34" charset="0"/>
                <a:ea typeface="Bricolage Grotesque Semi Bold" pitchFamily="34" charset="-122"/>
                <a:cs typeface="Bricolage Grotesque Semi Bold" pitchFamily="34" charset="-120"/>
              </a:rPr>
              <a:t>The Untapped Potential of Retail Data</a:t>
            </a:r>
            <a:endParaRPr lang="en-US" sz="4450" dirty="0"/>
          </a:p>
        </p:txBody>
      </p:sp>
      <p:sp>
        <p:nvSpPr>
          <p:cNvPr id="3" name="Text 1"/>
          <p:cNvSpPr/>
          <p:nvPr/>
        </p:nvSpPr>
        <p:spPr>
          <a:xfrm>
            <a:off x="793790" y="2042398"/>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Retail businesses generate an enormous volume of data daily, from transaction records to customer interactions and inventory movements. However, without proper analysis, this wealth of information often remains unused, failing to translate into tangible business advantages.</a:t>
            </a:r>
            <a:endParaRPr lang="en-US" sz="1750" dirty="0"/>
          </a:p>
        </p:txBody>
      </p:sp>
      <p:sp>
        <p:nvSpPr>
          <p:cNvPr id="4" name="Text 2"/>
          <p:cNvSpPr/>
          <p:nvPr/>
        </p:nvSpPr>
        <p:spPr>
          <a:xfrm>
            <a:off x="793790" y="3590330"/>
            <a:ext cx="7604284"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7BF6A"/>
                </a:solidFill>
                <a:latin typeface="Inter" pitchFamily="34" charset="0"/>
                <a:ea typeface="Inter" pitchFamily="34" charset="-122"/>
                <a:cs typeface="Inter" pitchFamily="34" charset="-120"/>
              </a:rPr>
              <a:t>Vast Data Volume:</a:t>
            </a:r>
            <a:r>
              <a:rPr lang="en-US" sz="1750" dirty="0">
                <a:solidFill>
                  <a:srgbClr val="2C2926"/>
                </a:solidFill>
                <a:latin typeface="Inter" pitchFamily="34" charset="0"/>
                <a:ea typeface="Inter" pitchFamily="34" charset="-122"/>
                <a:cs typeface="Inter" pitchFamily="34" charset="-120"/>
              </a:rPr>
              <a:t> Retail operations produce extensive datasets daily, encompassing sales, customer behavior, and inventory.</a:t>
            </a:r>
            <a:endParaRPr lang="en-US" sz="1750" dirty="0"/>
          </a:p>
        </p:txBody>
      </p:sp>
      <p:sp>
        <p:nvSpPr>
          <p:cNvPr id="5" name="Text 3"/>
          <p:cNvSpPr/>
          <p:nvPr/>
        </p:nvSpPr>
        <p:spPr>
          <a:xfrm>
            <a:off x="793790" y="4395430"/>
            <a:ext cx="7604284"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7BF6A"/>
                </a:solidFill>
                <a:latin typeface="Inter" pitchFamily="34" charset="0"/>
                <a:ea typeface="Inter" pitchFamily="34" charset="-122"/>
                <a:cs typeface="Inter" pitchFamily="34" charset="-120"/>
              </a:rPr>
              <a:t>Data Underutilization:</a:t>
            </a:r>
            <a:r>
              <a:rPr lang="en-US" sz="1750" dirty="0">
                <a:solidFill>
                  <a:srgbClr val="2C2926"/>
                </a:solidFill>
                <a:latin typeface="Inter" pitchFamily="34" charset="0"/>
                <a:ea typeface="Inter" pitchFamily="34" charset="-122"/>
                <a:cs typeface="Inter" pitchFamily="34" charset="-120"/>
              </a:rPr>
              <a:t> Much of this raw data remains unanalyzed, representing a missed opportunity for strategic growth.</a:t>
            </a:r>
            <a:endParaRPr lang="en-US" sz="1750" dirty="0"/>
          </a:p>
        </p:txBody>
      </p:sp>
      <p:sp>
        <p:nvSpPr>
          <p:cNvPr id="6" name="Text 4"/>
          <p:cNvSpPr/>
          <p:nvPr/>
        </p:nvSpPr>
        <p:spPr>
          <a:xfrm>
            <a:off x="793790" y="5200531"/>
            <a:ext cx="7604284"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7BF6A"/>
                </a:solidFill>
                <a:latin typeface="Inter" pitchFamily="34" charset="0"/>
                <a:ea typeface="Inter" pitchFamily="34" charset="-122"/>
                <a:cs typeface="Inter" pitchFamily="34" charset="-120"/>
              </a:rPr>
              <a:t>Demand for Insights:</a:t>
            </a:r>
            <a:r>
              <a:rPr lang="en-US" sz="1750" dirty="0">
                <a:solidFill>
                  <a:srgbClr val="2C2926"/>
                </a:solidFill>
                <a:latin typeface="Inter" pitchFamily="34" charset="0"/>
                <a:ea typeface="Inter" pitchFamily="34" charset="-122"/>
                <a:cs typeface="Inter" pitchFamily="34" charset="-120"/>
              </a:rPr>
              <a:t> There is a critical need for actionable insights derived from this data to understand customer preferences, optimize sales strategies, and identify emerging market trends.</a:t>
            </a:r>
            <a:endParaRPr lang="en-US" sz="1750" dirty="0"/>
          </a:p>
        </p:txBody>
      </p:sp>
      <p:pic>
        <p:nvPicPr>
          <p:cNvPr id="7" name="Image 0" descr="preencoded.png"/>
          <p:cNvPicPr>
            <a:picLocks noChangeAspect="1"/>
          </p:cNvPicPr>
          <p:nvPr/>
        </p:nvPicPr>
        <p:blipFill>
          <a:blip r:embed="rId3"/>
          <a:stretch>
            <a:fillRect/>
          </a:stretch>
        </p:blipFill>
        <p:spPr>
          <a:xfrm>
            <a:off x="8959096" y="3641407"/>
            <a:ext cx="4885015" cy="2106454"/>
          </a:xfrm>
          <a:prstGeom prst="rect">
            <a:avLst/>
          </a:prstGeom>
        </p:spPr>
      </p:pic>
      <p:sp>
        <p:nvSpPr>
          <p:cNvPr id="8" name="Text 5"/>
          <p:cNvSpPr/>
          <p:nvPr/>
        </p:nvSpPr>
        <p:spPr>
          <a:xfrm>
            <a:off x="9287884" y="5348399"/>
            <a:ext cx="1108205" cy="138526"/>
          </a:xfrm>
          <a:prstGeom prst="rect">
            <a:avLst/>
          </a:prstGeom>
          <a:noFill/>
          <a:ln/>
        </p:spPr>
        <p:txBody>
          <a:bodyPr wrap="none" lIns="0" tIns="0" rIns="0" bIns="0" rtlCol="0" anchor="t"/>
          <a:lstStyle/>
          <a:p>
            <a:pPr marL="0" indent="0" algn="l">
              <a:lnSpc>
                <a:spcPts val="1650"/>
              </a:lnSpc>
              <a:buNone/>
            </a:pPr>
            <a:r>
              <a:rPr lang="en-US" sz="1350" dirty="0">
                <a:solidFill>
                  <a:srgbClr val="000000"/>
                </a:solidFill>
                <a:latin typeface="Bricolage Grotesque Semi Bold" pitchFamily="34" charset="0"/>
                <a:ea typeface="Bricolage Grotesque Semi Bold" pitchFamily="34" charset="-122"/>
                <a:cs typeface="Bricolage Grotesque Semi Bold" pitchFamily="34" charset="-120"/>
              </a:rPr>
              <a:t>Actionable Insights</a:t>
            </a:r>
            <a:endParaRPr lang="en-US" sz="1350" dirty="0"/>
          </a:p>
        </p:txBody>
      </p:sp>
      <p:sp>
        <p:nvSpPr>
          <p:cNvPr id="9" name="Text 6"/>
          <p:cNvSpPr/>
          <p:nvPr/>
        </p:nvSpPr>
        <p:spPr>
          <a:xfrm>
            <a:off x="9287884" y="4860789"/>
            <a:ext cx="1108205" cy="138525"/>
          </a:xfrm>
          <a:prstGeom prst="rect">
            <a:avLst/>
          </a:prstGeom>
          <a:noFill/>
          <a:ln/>
        </p:spPr>
        <p:txBody>
          <a:bodyPr wrap="none" lIns="0" tIns="0" rIns="0" bIns="0" rtlCol="0" anchor="t"/>
          <a:lstStyle/>
          <a:p>
            <a:pPr marL="0" indent="0" algn="l">
              <a:lnSpc>
                <a:spcPts val="1650"/>
              </a:lnSpc>
              <a:buNone/>
            </a:pPr>
            <a:r>
              <a:rPr lang="en-US" sz="1350" dirty="0">
                <a:solidFill>
                  <a:srgbClr val="000000"/>
                </a:solidFill>
                <a:latin typeface="Bricolage Grotesque Semi Bold" pitchFamily="34" charset="0"/>
                <a:ea typeface="Bricolage Grotesque Semi Bold" pitchFamily="34" charset="-122"/>
                <a:cs typeface="Bricolage Grotesque Semi Bold" pitchFamily="34" charset="-120"/>
              </a:rPr>
              <a:t>Analysis</a:t>
            </a:r>
            <a:endParaRPr lang="en-US" sz="1350" dirty="0"/>
          </a:p>
        </p:txBody>
      </p:sp>
      <p:sp>
        <p:nvSpPr>
          <p:cNvPr id="10" name="Text 7"/>
          <p:cNvSpPr/>
          <p:nvPr/>
        </p:nvSpPr>
        <p:spPr>
          <a:xfrm>
            <a:off x="9287884" y="4378104"/>
            <a:ext cx="1108205" cy="138525"/>
          </a:xfrm>
          <a:prstGeom prst="rect">
            <a:avLst/>
          </a:prstGeom>
          <a:noFill/>
          <a:ln/>
        </p:spPr>
        <p:txBody>
          <a:bodyPr wrap="none" lIns="0" tIns="0" rIns="0" bIns="0" rtlCol="0" anchor="t"/>
          <a:lstStyle/>
          <a:p>
            <a:pPr marL="0" indent="0" algn="l">
              <a:lnSpc>
                <a:spcPts val="1650"/>
              </a:lnSpc>
              <a:buNone/>
            </a:pPr>
            <a:r>
              <a:rPr lang="en-US" sz="1350" dirty="0">
                <a:solidFill>
                  <a:srgbClr val="000000"/>
                </a:solidFill>
                <a:latin typeface="Bricolage Grotesque Semi Bold" pitchFamily="34" charset="0"/>
                <a:ea typeface="Bricolage Grotesque Semi Bold" pitchFamily="34" charset="-122"/>
                <a:cs typeface="Bricolage Grotesque Semi Bold" pitchFamily="34" charset="-120"/>
              </a:rPr>
              <a:t>Data Processing</a:t>
            </a:r>
            <a:endParaRPr lang="en-US" sz="1350" dirty="0"/>
          </a:p>
        </p:txBody>
      </p:sp>
      <p:sp>
        <p:nvSpPr>
          <p:cNvPr id="11" name="Text 8"/>
          <p:cNvSpPr/>
          <p:nvPr/>
        </p:nvSpPr>
        <p:spPr>
          <a:xfrm>
            <a:off x="9287884" y="3890494"/>
            <a:ext cx="1108205" cy="138525"/>
          </a:xfrm>
          <a:prstGeom prst="rect">
            <a:avLst/>
          </a:prstGeom>
          <a:noFill/>
          <a:ln/>
        </p:spPr>
        <p:txBody>
          <a:bodyPr wrap="none" lIns="0" tIns="0" rIns="0" bIns="0" rtlCol="0" anchor="t"/>
          <a:lstStyle/>
          <a:p>
            <a:pPr marL="0" indent="0" algn="l">
              <a:lnSpc>
                <a:spcPts val="1650"/>
              </a:lnSpc>
              <a:buNone/>
            </a:pPr>
            <a:r>
              <a:rPr lang="en-US" sz="1350" dirty="0">
                <a:solidFill>
                  <a:srgbClr val="000000"/>
                </a:solidFill>
                <a:latin typeface="Bricolage Grotesque Semi Bold" pitchFamily="34" charset="0"/>
                <a:ea typeface="Bricolage Grotesque Semi Bold" pitchFamily="34" charset="-122"/>
                <a:cs typeface="Bricolage Grotesque Semi Bold" pitchFamily="34" charset="-120"/>
              </a:rPr>
              <a:t>Raw Retail Data</a:t>
            </a:r>
            <a:endParaRPr lang="en-US" sz="1350" dirty="0"/>
          </a:p>
        </p:txBody>
      </p:sp>
      <p:sp>
        <p:nvSpPr>
          <p:cNvPr id="12" name="Text 9"/>
          <p:cNvSpPr/>
          <p:nvPr/>
        </p:nvSpPr>
        <p:spPr>
          <a:xfrm>
            <a:off x="793790" y="6623685"/>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Our goal is to transform this raw data into clear, actionable intelligence that empowers retail managers and stakeholders to make informed, strategic decisions.</a:t>
            </a:r>
            <a:endParaRPr lang="en-US" sz="1750" dirty="0"/>
          </a:p>
        </p:txBody>
      </p:sp>
      <p:pic>
        <p:nvPicPr>
          <p:cNvPr id="13" name="Picture 12">
            <a:extLst>
              <a:ext uri="{FF2B5EF4-FFF2-40B4-BE49-F238E27FC236}">
                <a16:creationId xmlns:a16="http://schemas.microsoft.com/office/drawing/2014/main" id="{0E83AC33-BBAD-EABE-3BDD-22B8923489B3}"/>
              </a:ext>
            </a:extLst>
          </p:cNvPr>
          <p:cNvPicPr>
            <a:picLocks noChangeAspect="1"/>
          </p:cNvPicPr>
          <p:nvPr/>
        </p:nvPicPr>
        <p:blipFill>
          <a:blip r:embed="rId4"/>
          <a:stretch>
            <a:fillRect/>
          </a:stretch>
        </p:blipFill>
        <p:spPr>
          <a:xfrm>
            <a:off x="12667785" y="7689341"/>
            <a:ext cx="1962615" cy="44269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06943"/>
          </a:xfrm>
          <a:prstGeom prst="rect">
            <a:avLst/>
          </a:prstGeom>
        </p:spPr>
      </p:pic>
      <p:sp>
        <p:nvSpPr>
          <p:cNvPr id="3" name="Text 0"/>
          <p:cNvSpPr/>
          <p:nvPr/>
        </p:nvSpPr>
        <p:spPr>
          <a:xfrm>
            <a:off x="588526" y="2564487"/>
            <a:ext cx="7313533" cy="525423"/>
          </a:xfrm>
          <a:prstGeom prst="rect">
            <a:avLst/>
          </a:prstGeom>
          <a:noFill/>
          <a:ln/>
        </p:spPr>
        <p:txBody>
          <a:bodyPr wrap="none" lIns="0" tIns="0" rIns="0" bIns="0" rtlCol="0" anchor="t"/>
          <a:lstStyle/>
          <a:p>
            <a:pPr marL="0" indent="0" algn="l">
              <a:lnSpc>
                <a:spcPts val="4100"/>
              </a:lnSpc>
              <a:buNone/>
            </a:pPr>
            <a:r>
              <a:rPr lang="en-US" sz="3300" dirty="0">
                <a:solidFill>
                  <a:srgbClr val="2C2926"/>
                </a:solidFill>
                <a:latin typeface="Bricolage Grotesque Semi Bold" pitchFamily="34" charset="0"/>
                <a:ea typeface="Bricolage Grotesque Semi Bold" pitchFamily="34" charset="-122"/>
                <a:cs typeface="Bricolage Grotesque Semi Bold" pitchFamily="34" charset="-120"/>
              </a:rPr>
              <a:t>Achieving Clarity: Project Objectives</a:t>
            </a:r>
            <a:endParaRPr lang="en-US" sz="3300" dirty="0"/>
          </a:p>
        </p:txBody>
      </p:sp>
      <p:sp>
        <p:nvSpPr>
          <p:cNvPr id="4" name="Text 1"/>
          <p:cNvSpPr/>
          <p:nvPr/>
        </p:nvSpPr>
        <p:spPr>
          <a:xfrm>
            <a:off x="588526" y="3342084"/>
            <a:ext cx="13453348" cy="537924"/>
          </a:xfrm>
          <a:prstGeom prst="rect">
            <a:avLst/>
          </a:prstGeom>
          <a:noFill/>
          <a:ln/>
        </p:spPr>
        <p:txBody>
          <a:bodyPr wrap="square" lIns="0" tIns="0" rIns="0" bIns="0" rtlCol="0" anchor="t"/>
          <a:lstStyle/>
          <a:p>
            <a:pPr marL="0" indent="0" algn="l">
              <a:lnSpc>
                <a:spcPts val="2100"/>
              </a:lnSpc>
              <a:buNone/>
            </a:pPr>
            <a:r>
              <a:rPr lang="en-US" sz="1300" dirty="0">
                <a:solidFill>
                  <a:srgbClr val="2C2926"/>
                </a:solidFill>
                <a:latin typeface="Inter" pitchFamily="34" charset="0"/>
                <a:ea typeface="Inter" pitchFamily="34" charset="-122"/>
                <a:cs typeface="Inter" pitchFamily="34" charset="-120"/>
              </a:rPr>
              <a:t>This project aims to convert complex retail data into transparent, actionable insights. By focusing on key areas, we empower stakeholders with the information needed to drive business success and optimize performance.</a:t>
            </a:r>
            <a:endParaRPr lang="en-US" sz="1300" dirty="0"/>
          </a:p>
        </p:txBody>
      </p:sp>
      <p:sp>
        <p:nvSpPr>
          <p:cNvPr id="5" name="Shape 2"/>
          <p:cNvSpPr/>
          <p:nvPr/>
        </p:nvSpPr>
        <p:spPr>
          <a:xfrm>
            <a:off x="588526" y="4321254"/>
            <a:ext cx="6642616" cy="1512689"/>
          </a:xfrm>
          <a:prstGeom prst="roundRect">
            <a:avLst>
              <a:gd name="adj" fmla="val 7254"/>
            </a:avLst>
          </a:prstGeom>
          <a:solidFill>
            <a:srgbClr val="FFFFFF">
              <a:alpha val="95000"/>
            </a:srgbClr>
          </a:solidFill>
          <a:ln/>
        </p:spPr>
      </p:sp>
      <p:sp>
        <p:nvSpPr>
          <p:cNvPr id="6" name="Shape 3"/>
          <p:cNvSpPr/>
          <p:nvPr/>
        </p:nvSpPr>
        <p:spPr>
          <a:xfrm>
            <a:off x="588526" y="4298394"/>
            <a:ext cx="6642616" cy="91440"/>
          </a:xfrm>
          <a:prstGeom prst="roundRect">
            <a:avLst>
              <a:gd name="adj" fmla="val 77239"/>
            </a:avLst>
          </a:prstGeom>
          <a:solidFill>
            <a:srgbClr val="E7BF6A"/>
          </a:solidFill>
          <a:ln/>
        </p:spPr>
      </p:sp>
      <p:pic>
        <p:nvPicPr>
          <p:cNvPr id="7" name="Image 1" descr="preencoded.png"/>
          <p:cNvPicPr>
            <a:picLocks noChangeAspect="1"/>
          </p:cNvPicPr>
          <p:nvPr/>
        </p:nvPicPr>
        <p:blipFill>
          <a:blip r:embed="rId4"/>
          <a:stretch>
            <a:fillRect/>
          </a:stretch>
        </p:blipFill>
        <p:spPr>
          <a:xfrm>
            <a:off x="3657540" y="4069080"/>
            <a:ext cx="504468" cy="504468"/>
          </a:xfrm>
          <a:prstGeom prst="rect">
            <a:avLst/>
          </a:prstGeom>
        </p:spPr>
      </p:pic>
      <p:pic>
        <p:nvPicPr>
          <p:cNvPr id="8" name="Image 2" descr="preencoded.png"/>
          <p:cNvPicPr>
            <a:picLocks noChangeAspect="1"/>
          </p:cNvPicPr>
          <p:nvPr/>
        </p:nvPicPr>
        <p:blipFill>
          <a:blip r:embed="rId5"/>
          <a:stretch>
            <a:fillRect/>
          </a:stretch>
        </p:blipFill>
        <p:spPr>
          <a:xfrm>
            <a:off x="3808869" y="4195167"/>
            <a:ext cx="201692" cy="252174"/>
          </a:xfrm>
          <a:prstGeom prst="rect">
            <a:avLst/>
          </a:prstGeom>
        </p:spPr>
      </p:pic>
      <p:sp>
        <p:nvSpPr>
          <p:cNvPr id="9" name="Text 4"/>
          <p:cNvSpPr/>
          <p:nvPr/>
        </p:nvSpPr>
        <p:spPr>
          <a:xfrm>
            <a:off x="779502" y="4741545"/>
            <a:ext cx="2101929" cy="262652"/>
          </a:xfrm>
          <a:prstGeom prst="rect">
            <a:avLst/>
          </a:prstGeom>
          <a:noFill/>
          <a:ln/>
        </p:spPr>
        <p:txBody>
          <a:bodyPr wrap="none" lIns="0" tIns="0" rIns="0" bIns="0" rtlCol="0" anchor="t"/>
          <a:lstStyle/>
          <a:p>
            <a:pPr marL="0" indent="0" algn="l">
              <a:lnSpc>
                <a:spcPts val="2050"/>
              </a:lnSpc>
              <a:buNone/>
            </a:pPr>
            <a:r>
              <a:rPr lang="en-US" sz="1650" dirty="0">
                <a:solidFill>
                  <a:srgbClr val="2C2926"/>
                </a:solidFill>
                <a:latin typeface="Bricolage Grotesque Semi Bold" pitchFamily="34" charset="0"/>
                <a:ea typeface="Bricolage Grotesque Semi Bold" pitchFamily="34" charset="-122"/>
                <a:cs typeface="Bricolage Grotesque Semi Bold" pitchFamily="34" charset="-120"/>
              </a:rPr>
              <a:t>Data Preprocessing</a:t>
            </a:r>
            <a:endParaRPr lang="en-US" sz="1650" dirty="0"/>
          </a:p>
        </p:txBody>
      </p:sp>
      <p:sp>
        <p:nvSpPr>
          <p:cNvPr id="10" name="Text 5"/>
          <p:cNvSpPr/>
          <p:nvPr/>
        </p:nvSpPr>
        <p:spPr>
          <a:xfrm>
            <a:off x="779502" y="5105043"/>
            <a:ext cx="6260663" cy="537924"/>
          </a:xfrm>
          <a:prstGeom prst="rect">
            <a:avLst/>
          </a:prstGeom>
          <a:noFill/>
          <a:ln/>
        </p:spPr>
        <p:txBody>
          <a:bodyPr wrap="square" lIns="0" tIns="0" rIns="0" bIns="0" rtlCol="0" anchor="t"/>
          <a:lstStyle/>
          <a:p>
            <a:pPr marL="0" indent="0" algn="l">
              <a:lnSpc>
                <a:spcPts val="2100"/>
              </a:lnSpc>
              <a:buNone/>
            </a:pPr>
            <a:r>
              <a:rPr lang="en-US" sz="1300" dirty="0">
                <a:solidFill>
                  <a:srgbClr val="2C2926"/>
                </a:solidFill>
                <a:latin typeface="Inter" pitchFamily="34" charset="0"/>
                <a:ea typeface="Inter" pitchFamily="34" charset="-122"/>
                <a:cs typeface="Inter" pitchFamily="34" charset="-120"/>
              </a:rPr>
              <a:t>Clean and prepare raw retail data, ensuring accuracy and consistency for reliable analysis.</a:t>
            </a:r>
            <a:endParaRPr lang="en-US" sz="1300" dirty="0"/>
          </a:p>
        </p:txBody>
      </p:sp>
      <p:sp>
        <p:nvSpPr>
          <p:cNvPr id="11" name="Shape 6"/>
          <p:cNvSpPr/>
          <p:nvPr/>
        </p:nvSpPr>
        <p:spPr>
          <a:xfrm>
            <a:off x="7399258" y="4321254"/>
            <a:ext cx="6642616" cy="1512689"/>
          </a:xfrm>
          <a:prstGeom prst="roundRect">
            <a:avLst>
              <a:gd name="adj" fmla="val 7254"/>
            </a:avLst>
          </a:prstGeom>
          <a:solidFill>
            <a:srgbClr val="FFFFFF">
              <a:alpha val="95000"/>
            </a:srgbClr>
          </a:solidFill>
          <a:ln/>
        </p:spPr>
      </p:sp>
      <p:sp>
        <p:nvSpPr>
          <p:cNvPr id="12" name="Shape 7"/>
          <p:cNvSpPr/>
          <p:nvPr/>
        </p:nvSpPr>
        <p:spPr>
          <a:xfrm>
            <a:off x="7399258" y="4298394"/>
            <a:ext cx="6642616" cy="91440"/>
          </a:xfrm>
          <a:prstGeom prst="roundRect">
            <a:avLst>
              <a:gd name="adj" fmla="val 77239"/>
            </a:avLst>
          </a:prstGeom>
          <a:solidFill>
            <a:srgbClr val="DFAB58"/>
          </a:solidFill>
          <a:ln/>
        </p:spPr>
      </p:sp>
      <p:pic>
        <p:nvPicPr>
          <p:cNvPr id="13" name="Image 3" descr="preencoded.png"/>
          <p:cNvPicPr>
            <a:picLocks noChangeAspect="1"/>
          </p:cNvPicPr>
          <p:nvPr/>
        </p:nvPicPr>
        <p:blipFill>
          <a:blip r:embed="rId4"/>
          <a:stretch>
            <a:fillRect/>
          </a:stretch>
        </p:blipFill>
        <p:spPr>
          <a:xfrm>
            <a:off x="10468273" y="4069080"/>
            <a:ext cx="504468" cy="504468"/>
          </a:xfrm>
          <a:prstGeom prst="rect">
            <a:avLst/>
          </a:prstGeom>
        </p:spPr>
      </p:pic>
      <p:pic>
        <p:nvPicPr>
          <p:cNvPr id="14" name="Image 4" descr="preencoded.png"/>
          <p:cNvPicPr>
            <a:picLocks noChangeAspect="1"/>
          </p:cNvPicPr>
          <p:nvPr/>
        </p:nvPicPr>
        <p:blipFill>
          <a:blip r:embed="rId6"/>
          <a:stretch>
            <a:fillRect/>
          </a:stretch>
        </p:blipFill>
        <p:spPr>
          <a:xfrm>
            <a:off x="10619601" y="4195167"/>
            <a:ext cx="201692" cy="252174"/>
          </a:xfrm>
          <a:prstGeom prst="rect">
            <a:avLst/>
          </a:prstGeom>
        </p:spPr>
      </p:pic>
      <p:sp>
        <p:nvSpPr>
          <p:cNvPr id="15" name="Text 8"/>
          <p:cNvSpPr/>
          <p:nvPr/>
        </p:nvSpPr>
        <p:spPr>
          <a:xfrm>
            <a:off x="7590234" y="4741545"/>
            <a:ext cx="2101929" cy="262652"/>
          </a:xfrm>
          <a:prstGeom prst="rect">
            <a:avLst/>
          </a:prstGeom>
          <a:noFill/>
          <a:ln/>
        </p:spPr>
        <p:txBody>
          <a:bodyPr wrap="none" lIns="0" tIns="0" rIns="0" bIns="0" rtlCol="0" anchor="t"/>
          <a:lstStyle/>
          <a:p>
            <a:pPr marL="0" indent="0" algn="l">
              <a:lnSpc>
                <a:spcPts val="2050"/>
              </a:lnSpc>
              <a:buNone/>
            </a:pPr>
            <a:r>
              <a:rPr lang="en-US" sz="1650" dirty="0">
                <a:solidFill>
                  <a:srgbClr val="2C2926"/>
                </a:solidFill>
                <a:latin typeface="Bricolage Grotesque Semi Bold" pitchFamily="34" charset="0"/>
                <a:ea typeface="Bricolage Grotesque Semi Bold" pitchFamily="34" charset="-122"/>
                <a:cs typeface="Bricolage Grotesque Semi Bold" pitchFamily="34" charset="-120"/>
              </a:rPr>
              <a:t>Customer Behavior</a:t>
            </a:r>
            <a:endParaRPr lang="en-US" sz="1650" dirty="0"/>
          </a:p>
        </p:txBody>
      </p:sp>
      <p:sp>
        <p:nvSpPr>
          <p:cNvPr id="16" name="Text 9"/>
          <p:cNvSpPr/>
          <p:nvPr/>
        </p:nvSpPr>
        <p:spPr>
          <a:xfrm>
            <a:off x="7590234" y="5105043"/>
            <a:ext cx="6260663" cy="537924"/>
          </a:xfrm>
          <a:prstGeom prst="rect">
            <a:avLst/>
          </a:prstGeom>
          <a:noFill/>
          <a:ln/>
        </p:spPr>
        <p:txBody>
          <a:bodyPr wrap="square" lIns="0" tIns="0" rIns="0" bIns="0" rtlCol="0" anchor="t"/>
          <a:lstStyle/>
          <a:p>
            <a:pPr marL="0" indent="0" algn="l">
              <a:lnSpc>
                <a:spcPts val="2100"/>
              </a:lnSpc>
              <a:buNone/>
            </a:pPr>
            <a:r>
              <a:rPr lang="en-US" sz="1300" dirty="0">
                <a:solidFill>
                  <a:srgbClr val="2C2926"/>
                </a:solidFill>
                <a:latin typeface="Inter" pitchFamily="34" charset="0"/>
                <a:ea typeface="Inter" pitchFamily="34" charset="-122"/>
                <a:cs typeface="Inter" pitchFamily="34" charset="-120"/>
              </a:rPr>
              <a:t>Analyze purchasing patterns, preferences, and demographics to understand customer segments deeply.</a:t>
            </a:r>
            <a:endParaRPr lang="en-US" sz="1300" dirty="0"/>
          </a:p>
        </p:txBody>
      </p:sp>
      <p:sp>
        <p:nvSpPr>
          <p:cNvPr id="17" name="Shape 10"/>
          <p:cNvSpPr/>
          <p:nvPr/>
        </p:nvSpPr>
        <p:spPr>
          <a:xfrm>
            <a:off x="588526" y="6254234"/>
            <a:ext cx="6642616" cy="1512689"/>
          </a:xfrm>
          <a:prstGeom prst="roundRect">
            <a:avLst>
              <a:gd name="adj" fmla="val 7254"/>
            </a:avLst>
          </a:prstGeom>
          <a:solidFill>
            <a:srgbClr val="FFFFFF">
              <a:alpha val="95000"/>
            </a:srgbClr>
          </a:solidFill>
          <a:ln/>
        </p:spPr>
      </p:sp>
      <p:sp>
        <p:nvSpPr>
          <p:cNvPr id="18" name="Shape 11"/>
          <p:cNvSpPr/>
          <p:nvPr/>
        </p:nvSpPr>
        <p:spPr>
          <a:xfrm>
            <a:off x="588526" y="6231374"/>
            <a:ext cx="6642616" cy="91440"/>
          </a:xfrm>
          <a:prstGeom prst="roundRect">
            <a:avLst>
              <a:gd name="adj" fmla="val 77239"/>
            </a:avLst>
          </a:prstGeom>
          <a:solidFill>
            <a:srgbClr val="EBCC75"/>
          </a:solidFill>
          <a:ln/>
        </p:spPr>
      </p:sp>
      <p:pic>
        <p:nvPicPr>
          <p:cNvPr id="19" name="Image 5" descr="preencoded.png"/>
          <p:cNvPicPr>
            <a:picLocks noChangeAspect="1"/>
          </p:cNvPicPr>
          <p:nvPr/>
        </p:nvPicPr>
        <p:blipFill>
          <a:blip r:embed="rId4"/>
          <a:stretch>
            <a:fillRect/>
          </a:stretch>
        </p:blipFill>
        <p:spPr>
          <a:xfrm>
            <a:off x="3657540" y="6002060"/>
            <a:ext cx="504468" cy="504468"/>
          </a:xfrm>
          <a:prstGeom prst="rect">
            <a:avLst/>
          </a:prstGeom>
        </p:spPr>
      </p:pic>
      <p:pic>
        <p:nvPicPr>
          <p:cNvPr id="20" name="Image 6" descr="preencoded.png"/>
          <p:cNvPicPr>
            <a:picLocks noChangeAspect="1"/>
          </p:cNvPicPr>
          <p:nvPr/>
        </p:nvPicPr>
        <p:blipFill>
          <a:blip r:embed="rId7"/>
          <a:stretch>
            <a:fillRect/>
          </a:stretch>
        </p:blipFill>
        <p:spPr>
          <a:xfrm>
            <a:off x="3808869" y="6128147"/>
            <a:ext cx="201692" cy="252174"/>
          </a:xfrm>
          <a:prstGeom prst="rect">
            <a:avLst/>
          </a:prstGeom>
        </p:spPr>
      </p:pic>
      <p:sp>
        <p:nvSpPr>
          <p:cNvPr id="21" name="Text 12"/>
          <p:cNvSpPr/>
          <p:nvPr/>
        </p:nvSpPr>
        <p:spPr>
          <a:xfrm>
            <a:off x="779502" y="6674525"/>
            <a:ext cx="2249924" cy="262652"/>
          </a:xfrm>
          <a:prstGeom prst="rect">
            <a:avLst/>
          </a:prstGeom>
          <a:noFill/>
          <a:ln/>
        </p:spPr>
        <p:txBody>
          <a:bodyPr wrap="none" lIns="0" tIns="0" rIns="0" bIns="0" rtlCol="0" anchor="t"/>
          <a:lstStyle/>
          <a:p>
            <a:pPr marL="0" indent="0" algn="l">
              <a:lnSpc>
                <a:spcPts val="2050"/>
              </a:lnSpc>
              <a:buNone/>
            </a:pPr>
            <a:r>
              <a:rPr lang="en-US" sz="1650" dirty="0">
                <a:solidFill>
                  <a:srgbClr val="2C2926"/>
                </a:solidFill>
                <a:latin typeface="Bricolage Grotesque Semi Bold" pitchFamily="34" charset="0"/>
                <a:ea typeface="Bricolage Grotesque Semi Bold" pitchFamily="34" charset="-122"/>
                <a:cs typeface="Bricolage Grotesque Semi Bold" pitchFamily="34" charset="-120"/>
              </a:rPr>
              <a:t>Performance Tracking</a:t>
            </a:r>
            <a:endParaRPr lang="en-US" sz="1650" dirty="0"/>
          </a:p>
        </p:txBody>
      </p:sp>
      <p:sp>
        <p:nvSpPr>
          <p:cNvPr id="22" name="Text 13"/>
          <p:cNvSpPr/>
          <p:nvPr/>
        </p:nvSpPr>
        <p:spPr>
          <a:xfrm>
            <a:off x="779502" y="7038022"/>
            <a:ext cx="6260663" cy="537924"/>
          </a:xfrm>
          <a:prstGeom prst="rect">
            <a:avLst/>
          </a:prstGeom>
          <a:noFill/>
          <a:ln/>
        </p:spPr>
        <p:txBody>
          <a:bodyPr wrap="square" lIns="0" tIns="0" rIns="0" bIns="0" rtlCol="0" anchor="t"/>
          <a:lstStyle/>
          <a:p>
            <a:pPr marL="0" indent="0" algn="l">
              <a:lnSpc>
                <a:spcPts val="2100"/>
              </a:lnSpc>
              <a:buNone/>
            </a:pPr>
            <a:r>
              <a:rPr lang="en-US" sz="1300" dirty="0">
                <a:solidFill>
                  <a:srgbClr val="2C2926"/>
                </a:solidFill>
                <a:latin typeface="Inter" pitchFamily="34" charset="0"/>
                <a:ea typeface="Inter" pitchFamily="34" charset="-122"/>
                <a:cs typeface="Inter" pitchFamily="34" charset="-120"/>
              </a:rPr>
              <a:t>Monitor product and regional sales performance to identify top sellers and underperforming areas.</a:t>
            </a:r>
            <a:endParaRPr lang="en-US" sz="1300" dirty="0"/>
          </a:p>
        </p:txBody>
      </p:sp>
      <p:sp>
        <p:nvSpPr>
          <p:cNvPr id="23" name="Shape 14"/>
          <p:cNvSpPr/>
          <p:nvPr/>
        </p:nvSpPr>
        <p:spPr>
          <a:xfrm>
            <a:off x="7399258" y="6254234"/>
            <a:ext cx="6642616" cy="1512689"/>
          </a:xfrm>
          <a:prstGeom prst="roundRect">
            <a:avLst>
              <a:gd name="adj" fmla="val 7254"/>
            </a:avLst>
          </a:prstGeom>
          <a:solidFill>
            <a:srgbClr val="FFFFFF">
              <a:alpha val="95000"/>
            </a:srgbClr>
          </a:solidFill>
          <a:ln/>
        </p:spPr>
      </p:sp>
      <p:sp>
        <p:nvSpPr>
          <p:cNvPr id="24" name="Shape 15"/>
          <p:cNvSpPr/>
          <p:nvPr/>
        </p:nvSpPr>
        <p:spPr>
          <a:xfrm>
            <a:off x="7399258" y="6231374"/>
            <a:ext cx="6642616" cy="91440"/>
          </a:xfrm>
          <a:prstGeom prst="roundRect">
            <a:avLst>
              <a:gd name="adj" fmla="val 77239"/>
            </a:avLst>
          </a:prstGeom>
          <a:solidFill>
            <a:srgbClr val="FDF4DB"/>
          </a:solidFill>
          <a:ln/>
        </p:spPr>
      </p:sp>
      <p:pic>
        <p:nvPicPr>
          <p:cNvPr id="25" name="Image 7" descr="preencoded.png"/>
          <p:cNvPicPr>
            <a:picLocks noChangeAspect="1"/>
          </p:cNvPicPr>
          <p:nvPr/>
        </p:nvPicPr>
        <p:blipFill>
          <a:blip r:embed="rId4"/>
          <a:stretch>
            <a:fillRect/>
          </a:stretch>
        </p:blipFill>
        <p:spPr>
          <a:xfrm>
            <a:off x="10468273" y="6002060"/>
            <a:ext cx="504468" cy="504468"/>
          </a:xfrm>
          <a:prstGeom prst="rect">
            <a:avLst/>
          </a:prstGeom>
        </p:spPr>
      </p:pic>
      <p:pic>
        <p:nvPicPr>
          <p:cNvPr id="26" name="Image 8" descr="preencoded.png"/>
          <p:cNvPicPr>
            <a:picLocks noChangeAspect="1"/>
          </p:cNvPicPr>
          <p:nvPr/>
        </p:nvPicPr>
        <p:blipFill>
          <a:blip r:embed="rId8"/>
          <a:stretch>
            <a:fillRect/>
          </a:stretch>
        </p:blipFill>
        <p:spPr>
          <a:xfrm>
            <a:off x="10619601" y="6128147"/>
            <a:ext cx="201692" cy="252174"/>
          </a:xfrm>
          <a:prstGeom prst="rect">
            <a:avLst/>
          </a:prstGeom>
        </p:spPr>
      </p:pic>
      <p:sp>
        <p:nvSpPr>
          <p:cNvPr id="27" name="Text 16"/>
          <p:cNvSpPr/>
          <p:nvPr/>
        </p:nvSpPr>
        <p:spPr>
          <a:xfrm>
            <a:off x="7590234" y="6674525"/>
            <a:ext cx="2365296" cy="262652"/>
          </a:xfrm>
          <a:prstGeom prst="rect">
            <a:avLst/>
          </a:prstGeom>
          <a:noFill/>
          <a:ln/>
        </p:spPr>
        <p:txBody>
          <a:bodyPr wrap="none" lIns="0" tIns="0" rIns="0" bIns="0" rtlCol="0" anchor="t"/>
          <a:lstStyle/>
          <a:p>
            <a:pPr marL="0" indent="0" algn="l">
              <a:lnSpc>
                <a:spcPts val="2050"/>
              </a:lnSpc>
              <a:buNone/>
            </a:pPr>
            <a:r>
              <a:rPr lang="en-US" sz="1650" dirty="0">
                <a:solidFill>
                  <a:srgbClr val="2C2926"/>
                </a:solidFill>
                <a:latin typeface="Bricolage Grotesque Semi Bold" pitchFamily="34" charset="0"/>
                <a:ea typeface="Bricolage Grotesque Semi Bold" pitchFamily="34" charset="-122"/>
                <a:cs typeface="Bricolage Grotesque Semi Bold" pitchFamily="34" charset="-120"/>
              </a:rPr>
              <a:t>Interactive Dashboards</a:t>
            </a:r>
            <a:endParaRPr lang="en-US" sz="1650" dirty="0"/>
          </a:p>
        </p:txBody>
      </p:sp>
      <p:sp>
        <p:nvSpPr>
          <p:cNvPr id="28" name="Text 17"/>
          <p:cNvSpPr/>
          <p:nvPr/>
        </p:nvSpPr>
        <p:spPr>
          <a:xfrm>
            <a:off x="7590234" y="7038022"/>
            <a:ext cx="6260663" cy="537924"/>
          </a:xfrm>
          <a:prstGeom prst="rect">
            <a:avLst/>
          </a:prstGeom>
          <a:noFill/>
          <a:ln/>
        </p:spPr>
        <p:txBody>
          <a:bodyPr wrap="square" lIns="0" tIns="0" rIns="0" bIns="0" rtlCol="0" anchor="t"/>
          <a:lstStyle/>
          <a:p>
            <a:pPr marL="0" indent="0" algn="l">
              <a:lnSpc>
                <a:spcPts val="2100"/>
              </a:lnSpc>
              <a:buNone/>
            </a:pPr>
            <a:r>
              <a:rPr lang="en-US" sz="1300" dirty="0">
                <a:solidFill>
                  <a:srgbClr val="2C2926"/>
                </a:solidFill>
                <a:latin typeface="Inter" pitchFamily="34" charset="0"/>
                <a:ea typeface="Inter" pitchFamily="34" charset="-122"/>
                <a:cs typeface="Inter" pitchFamily="34" charset="-120"/>
              </a:rPr>
              <a:t>Build intuitive Power BI dashboards for dynamic exploration and data-driven decision-making.</a:t>
            </a:r>
            <a:endParaRPr lang="en-US" sz="1300" dirty="0"/>
          </a:p>
        </p:txBody>
      </p:sp>
      <p:pic>
        <p:nvPicPr>
          <p:cNvPr id="29" name="Picture 28">
            <a:extLst>
              <a:ext uri="{FF2B5EF4-FFF2-40B4-BE49-F238E27FC236}">
                <a16:creationId xmlns:a16="http://schemas.microsoft.com/office/drawing/2014/main" id="{66F46EE4-B37F-1B97-25A9-C5C0A3766859}"/>
              </a:ext>
            </a:extLst>
          </p:cNvPr>
          <p:cNvPicPr>
            <a:picLocks noChangeAspect="1"/>
          </p:cNvPicPr>
          <p:nvPr/>
        </p:nvPicPr>
        <p:blipFill>
          <a:blip r:embed="rId9"/>
          <a:stretch>
            <a:fillRect/>
          </a:stretch>
        </p:blipFill>
        <p:spPr>
          <a:xfrm>
            <a:off x="12667785" y="7689341"/>
            <a:ext cx="1962615" cy="44269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592574" y="864275"/>
            <a:ext cx="7493556" cy="528995"/>
          </a:xfrm>
          <a:prstGeom prst="rect">
            <a:avLst/>
          </a:prstGeom>
          <a:noFill/>
          <a:ln/>
        </p:spPr>
        <p:txBody>
          <a:bodyPr wrap="none" lIns="0" tIns="0" rIns="0" bIns="0" rtlCol="0" anchor="t"/>
          <a:lstStyle/>
          <a:p>
            <a:pPr marL="0" indent="0" algn="l">
              <a:lnSpc>
                <a:spcPts val="4150"/>
              </a:lnSpc>
              <a:buNone/>
            </a:pPr>
            <a:r>
              <a:rPr lang="en-US" sz="3300" dirty="0">
                <a:solidFill>
                  <a:srgbClr val="2C2926"/>
                </a:solidFill>
                <a:latin typeface="Bricolage Grotesque Semi Bold" pitchFamily="34" charset="0"/>
                <a:ea typeface="Bricolage Grotesque Semi Bold" pitchFamily="34" charset="-122"/>
                <a:cs typeface="Bricolage Grotesque Semi Bold" pitchFamily="34" charset="-120"/>
              </a:rPr>
              <a:t>Our Analytical Journey: Methodology</a:t>
            </a:r>
            <a:endParaRPr lang="en-US" sz="3300" dirty="0"/>
          </a:p>
        </p:txBody>
      </p:sp>
      <p:sp>
        <p:nvSpPr>
          <p:cNvPr id="4" name="Text 1"/>
          <p:cNvSpPr/>
          <p:nvPr/>
        </p:nvSpPr>
        <p:spPr>
          <a:xfrm>
            <a:off x="592574" y="1647230"/>
            <a:ext cx="7958852" cy="541734"/>
          </a:xfrm>
          <a:prstGeom prst="rect">
            <a:avLst/>
          </a:prstGeom>
          <a:noFill/>
          <a:ln/>
        </p:spPr>
        <p:txBody>
          <a:bodyPr wrap="square" lIns="0" tIns="0" rIns="0" bIns="0" rtlCol="0" anchor="t"/>
          <a:lstStyle/>
          <a:p>
            <a:pPr marL="0" indent="0" algn="l">
              <a:lnSpc>
                <a:spcPts val="2100"/>
              </a:lnSpc>
              <a:buNone/>
            </a:pPr>
            <a:r>
              <a:rPr lang="en-US" sz="1300" dirty="0">
                <a:solidFill>
                  <a:srgbClr val="2C2926"/>
                </a:solidFill>
                <a:latin typeface="Inter" pitchFamily="34" charset="0"/>
                <a:ea typeface="Inter" pitchFamily="34" charset="-122"/>
                <a:cs typeface="Inter" pitchFamily="34" charset="-120"/>
              </a:rPr>
              <a:t>Our approach integrates powerful analytical tools and robust visualization techniques to create a seamless flow from raw data to compelling insights, ensuring every step is precise and purposeful.</a:t>
            </a:r>
            <a:endParaRPr lang="en-US" sz="1300" dirty="0"/>
          </a:p>
        </p:txBody>
      </p:sp>
      <p:pic>
        <p:nvPicPr>
          <p:cNvPr id="5" name="Image 1" descr="preencoded.png"/>
          <p:cNvPicPr>
            <a:picLocks noChangeAspect="1"/>
          </p:cNvPicPr>
          <p:nvPr/>
        </p:nvPicPr>
        <p:blipFill>
          <a:blip r:embed="rId4"/>
          <a:stretch>
            <a:fillRect/>
          </a:stretch>
        </p:blipFill>
        <p:spPr>
          <a:xfrm>
            <a:off x="592574" y="2379345"/>
            <a:ext cx="846534" cy="1246465"/>
          </a:xfrm>
          <a:prstGeom prst="rect">
            <a:avLst/>
          </a:prstGeom>
        </p:spPr>
      </p:pic>
      <p:sp>
        <p:nvSpPr>
          <p:cNvPr id="6" name="Text 2"/>
          <p:cNvSpPr/>
          <p:nvPr/>
        </p:nvSpPr>
        <p:spPr>
          <a:xfrm>
            <a:off x="1608415" y="2548652"/>
            <a:ext cx="2942868" cy="264557"/>
          </a:xfrm>
          <a:prstGeom prst="rect">
            <a:avLst/>
          </a:prstGeom>
          <a:noFill/>
          <a:ln/>
        </p:spPr>
        <p:txBody>
          <a:bodyPr wrap="none" lIns="0" tIns="0" rIns="0" bIns="0" rtlCol="0" anchor="t"/>
          <a:lstStyle/>
          <a:p>
            <a:pPr marL="0" indent="0" algn="l">
              <a:lnSpc>
                <a:spcPts val="2050"/>
              </a:lnSpc>
              <a:buNone/>
            </a:pPr>
            <a:r>
              <a:rPr lang="en-US" sz="1650" dirty="0">
                <a:solidFill>
                  <a:srgbClr val="2C2926"/>
                </a:solidFill>
                <a:latin typeface="Bricolage Grotesque Semi Bold" pitchFamily="34" charset="0"/>
                <a:ea typeface="Bricolage Grotesque Semi Bold" pitchFamily="34" charset="-122"/>
                <a:cs typeface="Bricolage Grotesque Semi Bold" pitchFamily="34" charset="-120"/>
              </a:rPr>
              <a:t>Data Processing with Python</a:t>
            </a:r>
            <a:endParaRPr lang="en-US" sz="1650" dirty="0"/>
          </a:p>
        </p:txBody>
      </p:sp>
      <p:sp>
        <p:nvSpPr>
          <p:cNvPr id="7" name="Text 3"/>
          <p:cNvSpPr/>
          <p:nvPr/>
        </p:nvSpPr>
        <p:spPr>
          <a:xfrm>
            <a:off x="1608415" y="2914769"/>
            <a:ext cx="6943011" cy="541734"/>
          </a:xfrm>
          <a:prstGeom prst="rect">
            <a:avLst/>
          </a:prstGeom>
          <a:noFill/>
          <a:ln/>
        </p:spPr>
        <p:txBody>
          <a:bodyPr wrap="square" lIns="0" tIns="0" rIns="0" bIns="0" rtlCol="0" anchor="t"/>
          <a:lstStyle/>
          <a:p>
            <a:pPr marL="0" indent="0" algn="l">
              <a:lnSpc>
                <a:spcPts val="2100"/>
              </a:lnSpc>
              <a:buNone/>
            </a:pPr>
            <a:r>
              <a:rPr lang="en-US" sz="1300" dirty="0">
                <a:solidFill>
                  <a:srgbClr val="2C2926"/>
                </a:solidFill>
                <a:latin typeface="Inter" pitchFamily="34" charset="0"/>
                <a:ea typeface="Inter" pitchFamily="34" charset="-122"/>
                <a:cs typeface="Inter" pitchFamily="34" charset="-120"/>
              </a:rPr>
              <a:t>Utilize Python in Jupyter Notebooks for efficient data cleaning, transformation, and statistical analysis.</a:t>
            </a:r>
            <a:endParaRPr lang="en-US" sz="1300" dirty="0"/>
          </a:p>
        </p:txBody>
      </p:sp>
      <p:pic>
        <p:nvPicPr>
          <p:cNvPr id="8" name="Image 2" descr="preencoded.png"/>
          <p:cNvPicPr>
            <a:picLocks noChangeAspect="1"/>
          </p:cNvPicPr>
          <p:nvPr/>
        </p:nvPicPr>
        <p:blipFill>
          <a:blip r:embed="rId5"/>
          <a:stretch>
            <a:fillRect/>
          </a:stretch>
        </p:blipFill>
        <p:spPr>
          <a:xfrm>
            <a:off x="592574" y="3625810"/>
            <a:ext cx="846534" cy="1246465"/>
          </a:xfrm>
          <a:prstGeom prst="rect">
            <a:avLst/>
          </a:prstGeom>
        </p:spPr>
      </p:pic>
      <p:sp>
        <p:nvSpPr>
          <p:cNvPr id="9" name="Text 4"/>
          <p:cNvSpPr/>
          <p:nvPr/>
        </p:nvSpPr>
        <p:spPr>
          <a:xfrm>
            <a:off x="1608415" y="3795117"/>
            <a:ext cx="2366129" cy="264557"/>
          </a:xfrm>
          <a:prstGeom prst="rect">
            <a:avLst/>
          </a:prstGeom>
          <a:noFill/>
          <a:ln/>
        </p:spPr>
        <p:txBody>
          <a:bodyPr wrap="none" lIns="0" tIns="0" rIns="0" bIns="0" rtlCol="0" anchor="t"/>
          <a:lstStyle/>
          <a:p>
            <a:pPr marL="0" indent="0" algn="l">
              <a:lnSpc>
                <a:spcPts val="2050"/>
              </a:lnSpc>
              <a:buNone/>
            </a:pPr>
            <a:r>
              <a:rPr lang="en-US" sz="1650" dirty="0">
                <a:solidFill>
                  <a:srgbClr val="2C2926"/>
                </a:solidFill>
                <a:latin typeface="Bricolage Grotesque Semi Bold" pitchFamily="34" charset="0"/>
                <a:ea typeface="Bricolage Grotesque Semi Bold" pitchFamily="34" charset="-122"/>
                <a:cs typeface="Bricolage Grotesque Semi Bold" pitchFamily="34" charset="-120"/>
              </a:rPr>
              <a:t>Dynamic Visualizations</a:t>
            </a:r>
            <a:endParaRPr lang="en-US" sz="1650" dirty="0"/>
          </a:p>
        </p:txBody>
      </p:sp>
      <p:sp>
        <p:nvSpPr>
          <p:cNvPr id="10" name="Text 5"/>
          <p:cNvSpPr/>
          <p:nvPr/>
        </p:nvSpPr>
        <p:spPr>
          <a:xfrm>
            <a:off x="1608415" y="4161234"/>
            <a:ext cx="6943011" cy="541734"/>
          </a:xfrm>
          <a:prstGeom prst="rect">
            <a:avLst/>
          </a:prstGeom>
          <a:noFill/>
          <a:ln/>
        </p:spPr>
        <p:txBody>
          <a:bodyPr wrap="square" lIns="0" tIns="0" rIns="0" bIns="0" rtlCol="0" anchor="t"/>
          <a:lstStyle/>
          <a:p>
            <a:pPr marL="0" indent="0" algn="l">
              <a:lnSpc>
                <a:spcPts val="2100"/>
              </a:lnSpc>
              <a:buNone/>
            </a:pPr>
            <a:r>
              <a:rPr lang="en-US" sz="1300" dirty="0">
                <a:solidFill>
                  <a:srgbClr val="2C2926"/>
                </a:solidFill>
                <a:latin typeface="Inter" pitchFamily="34" charset="0"/>
                <a:ea typeface="Inter" pitchFamily="34" charset="-122"/>
                <a:cs typeface="Inter" pitchFamily="34" charset="-120"/>
              </a:rPr>
              <a:t>Employ Matplotlib, Seaborn, and Plotly to create informative and engaging data visualizations.</a:t>
            </a:r>
            <a:endParaRPr lang="en-US" sz="1300" dirty="0"/>
          </a:p>
        </p:txBody>
      </p:sp>
      <p:pic>
        <p:nvPicPr>
          <p:cNvPr id="11" name="Image 3" descr="preencoded.png"/>
          <p:cNvPicPr>
            <a:picLocks noChangeAspect="1"/>
          </p:cNvPicPr>
          <p:nvPr/>
        </p:nvPicPr>
        <p:blipFill>
          <a:blip r:embed="rId6"/>
          <a:stretch>
            <a:fillRect/>
          </a:stretch>
        </p:blipFill>
        <p:spPr>
          <a:xfrm>
            <a:off x="592574" y="4872276"/>
            <a:ext cx="846534" cy="1246465"/>
          </a:xfrm>
          <a:prstGeom prst="rect">
            <a:avLst/>
          </a:prstGeom>
        </p:spPr>
      </p:pic>
      <p:sp>
        <p:nvSpPr>
          <p:cNvPr id="12" name="Text 6"/>
          <p:cNvSpPr/>
          <p:nvPr/>
        </p:nvSpPr>
        <p:spPr>
          <a:xfrm>
            <a:off x="1608415" y="5041583"/>
            <a:ext cx="2820948" cy="264557"/>
          </a:xfrm>
          <a:prstGeom prst="rect">
            <a:avLst/>
          </a:prstGeom>
          <a:noFill/>
          <a:ln/>
        </p:spPr>
        <p:txBody>
          <a:bodyPr wrap="none" lIns="0" tIns="0" rIns="0" bIns="0" rtlCol="0" anchor="t"/>
          <a:lstStyle/>
          <a:p>
            <a:pPr marL="0" indent="0" algn="l">
              <a:lnSpc>
                <a:spcPts val="2050"/>
              </a:lnSpc>
              <a:buNone/>
            </a:pPr>
            <a:r>
              <a:rPr lang="en-US" sz="1650" dirty="0">
                <a:solidFill>
                  <a:srgbClr val="2C2926"/>
                </a:solidFill>
                <a:latin typeface="Bricolage Grotesque Semi Bold" pitchFamily="34" charset="0"/>
                <a:ea typeface="Bricolage Grotesque Semi Bold" pitchFamily="34" charset="-122"/>
                <a:cs typeface="Bricolage Grotesque Semi Bold" pitchFamily="34" charset="-120"/>
              </a:rPr>
              <a:t>Power BI Dashboard Design</a:t>
            </a:r>
            <a:endParaRPr lang="en-US" sz="1650" dirty="0"/>
          </a:p>
        </p:txBody>
      </p:sp>
      <p:sp>
        <p:nvSpPr>
          <p:cNvPr id="13" name="Text 7"/>
          <p:cNvSpPr/>
          <p:nvPr/>
        </p:nvSpPr>
        <p:spPr>
          <a:xfrm>
            <a:off x="1608415" y="5407700"/>
            <a:ext cx="6943011" cy="541734"/>
          </a:xfrm>
          <a:prstGeom prst="rect">
            <a:avLst/>
          </a:prstGeom>
          <a:noFill/>
          <a:ln/>
        </p:spPr>
        <p:txBody>
          <a:bodyPr wrap="square" lIns="0" tIns="0" rIns="0" bIns="0" rtlCol="0" anchor="t"/>
          <a:lstStyle/>
          <a:p>
            <a:pPr marL="0" indent="0" algn="l">
              <a:lnSpc>
                <a:spcPts val="2100"/>
              </a:lnSpc>
              <a:buNone/>
            </a:pPr>
            <a:r>
              <a:rPr lang="en-US" sz="1300" dirty="0">
                <a:solidFill>
                  <a:srgbClr val="2C2926"/>
                </a:solidFill>
                <a:latin typeface="Inter" pitchFamily="34" charset="0"/>
                <a:ea typeface="Inter" pitchFamily="34" charset="-122"/>
                <a:cs typeface="Inter" pitchFamily="34" charset="-120"/>
              </a:rPr>
              <a:t>Develop interactive and user-friendly dashboards in Power BI for comprehensive business intelligence.</a:t>
            </a:r>
            <a:endParaRPr lang="en-US" sz="1300" dirty="0"/>
          </a:p>
        </p:txBody>
      </p:sp>
      <p:pic>
        <p:nvPicPr>
          <p:cNvPr id="14" name="Image 4" descr="preencoded.png"/>
          <p:cNvPicPr>
            <a:picLocks noChangeAspect="1"/>
          </p:cNvPicPr>
          <p:nvPr/>
        </p:nvPicPr>
        <p:blipFill>
          <a:blip r:embed="rId7"/>
          <a:stretch>
            <a:fillRect/>
          </a:stretch>
        </p:blipFill>
        <p:spPr>
          <a:xfrm>
            <a:off x="592574" y="6118741"/>
            <a:ext cx="846534" cy="1246465"/>
          </a:xfrm>
          <a:prstGeom prst="rect">
            <a:avLst/>
          </a:prstGeom>
        </p:spPr>
      </p:pic>
      <p:sp>
        <p:nvSpPr>
          <p:cNvPr id="15" name="Text 8"/>
          <p:cNvSpPr/>
          <p:nvPr/>
        </p:nvSpPr>
        <p:spPr>
          <a:xfrm>
            <a:off x="1608415" y="6288048"/>
            <a:ext cx="2974538" cy="264557"/>
          </a:xfrm>
          <a:prstGeom prst="rect">
            <a:avLst/>
          </a:prstGeom>
          <a:noFill/>
          <a:ln/>
        </p:spPr>
        <p:txBody>
          <a:bodyPr wrap="none" lIns="0" tIns="0" rIns="0" bIns="0" rtlCol="0" anchor="t"/>
          <a:lstStyle/>
          <a:p>
            <a:pPr marL="0" indent="0" algn="l">
              <a:lnSpc>
                <a:spcPts val="2050"/>
              </a:lnSpc>
              <a:buNone/>
            </a:pPr>
            <a:r>
              <a:rPr lang="en-US" sz="1650" dirty="0">
                <a:solidFill>
                  <a:srgbClr val="2C2926"/>
                </a:solidFill>
                <a:latin typeface="Bricolage Grotesque Semi Bold" pitchFamily="34" charset="0"/>
                <a:ea typeface="Bricolage Grotesque Semi Bold" pitchFamily="34" charset="-122"/>
                <a:cs typeface="Bricolage Grotesque Semi Bold" pitchFamily="34" charset="-120"/>
              </a:rPr>
              <a:t>Integration &amp; Insight Delivery</a:t>
            </a:r>
            <a:endParaRPr lang="en-US" sz="1650" dirty="0"/>
          </a:p>
        </p:txBody>
      </p:sp>
      <p:sp>
        <p:nvSpPr>
          <p:cNvPr id="16" name="Text 9"/>
          <p:cNvSpPr/>
          <p:nvPr/>
        </p:nvSpPr>
        <p:spPr>
          <a:xfrm>
            <a:off x="1608415" y="6654165"/>
            <a:ext cx="6943011" cy="541734"/>
          </a:xfrm>
          <a:prstGeom prst="rect">
            <a:avLst/>
          </a:prstGeom>
          <a:noFill/>
          <a:ln/>
        </p:spPr>
        <p:txBody>
          <a:bodyPr wrap="square" lIns="0" tIns="0" rIns="0" bIns="0" rtlCol="0" anchor="t"/>
          <a:lstStyle/>
          <a:p>
            <a:pPr marL="0" indent="0" algn="l">
              <a:lnSpc>
                <a:spcPts val="2100"/>
              </a:lnSpc>
              <a:buNone/>
            </a:pPr>
            <a:r>
              <a:rPr lang="en-US" sz="1300" dirty="0">
                <a:solidFill>
                  <a:srgbClr val="2C2926"/>
                </a:solidFill>
                <a:latin typeface="Inter" pitchFamily="34" charset="0"/>
                <a:ea typeface="Inter" pitchFamily="34" charset="-122"/>
                <a:cs typeface="Inter" pitchFamily="34" charset="-120"/>
              </a:rPr>
              <a:t>Seamlessly integrate data sources and dashboards to provide real-time, actionable insights for strategic planning.</a:t>
            </a:r>
            <a:endParaRPr lang="en-US"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29020" y="572810"/>
            <a:ext cx="9788962" cy="650915"/>
          </a:xfrm>
          <a:prstGeom prst="rect">
            <a:avLst/>
          </a:prstGeom>
          <a:noFill/>
          <a:ln/>
        </p:spPr>
        <p:txBody>
          <a:bodyPr wrap="none" lIns="0" tIns="0" rIns="0" bIns="0" rtlCol="0" anchor="t"/>
          <a:lstStyle/>
          <a:p>
            <a:pPr marL="0" indent="0" algn="l">
              <a:lnSpc>
                <a:spcPts val="5100"/>
              </a:lnSpc>
              <a:buNone/>
            </a:pPr>
            <a:r>
              <a:rPr lang="en-US" sz="4100" dirty="0">
                <a:solidFill>
                  <a:srgbClr val="2C2926"/>
                </a:solidFill>
                <a:latin typeface="Bricolage Grotesque Semi Bold" pitchFamily="34" charset="0"/>
                <a:ea typeface="Bricolage Grotesque Semi Bold" pitchFamily="34" charset="-122"/>
                <a:cs typeface="Bricolage Grotesque Semi Bold" pitchFamily="34" charset="-120"/>
              </a:rPr>
              <a:t>Unlocking Value: Key Insights &amp; Visuals</a:t>
            </a:r>
            <a:endParaRPr lang="en-US" sz="4100" dirty="0"/>
          </a:p>
        </p:txBody>
      </p:sp>
      <p:sp>
        <p:nvSpPr>
          <p:cNvPr id="3" name="Text 1"/>
          <p:cNvSpPr/>
          <p:nvPr/>
        </p:nvSpPr>
        <p:spPr>
          <a:xfrm>
            <a:off x="729020" y="1640324"/>
            <a:ext cx="13172361" cy="666750"/>
          </a:xfrm>
          <a:prstGeom prst="rect">
            <a:avLst/>
          </a:prstGeom>
          <a:noFill/>
          <a:ln/>
        </p:spPr>
        <p:txBody>
          <a:bodyPr wrap="square" lIns="0" tIns="0" rIns="0" bIns="0" rtlCol="0" anchor="t"/>
          <a:lstStyle/>
          <a:p>
            <a:pPr marL="0" indent="0" algn="l">
              <a:lnSpc>
                <a:spcPts val="2600"/>
              </a:lnSpc>
              <a:buNone/>
            </a:pPr>
            <a:r>
              <a:rPr lang="en-US" sz="1600" dirty="0">
                <a:solidFill>
                  <a:srgbClr val="2C2926"/>
                </a:solidFill>
                <a:latin typeface="Inter" pitchFamily="34" charset="0"/>
                <a:ea typeface="Inter" pitchFamily="34" charset="-122"/>
                <a:cs typeface="Inter" pitchFamily="34" charset="-120"/>
              </a:rPr>
              <a:t>Through rigorous analysis, we extract critical insights that illuminate business performance and identify growth opportunities. These findings are presented through intuitive visuals, making complex data easily digestible.</a:t>
            </a:r>
            <a:endParaRPr lang="en-US" sz="1600" dirty="0"/>
          </a:p>
        </p:txBody>
      </p:sp>
      <p:pic>
        <p:nvPicPr>
          <p:cNvPr id="4" name="Image 0" descr="preencoded.png"/>
          <p:cNvPicPr>
            <a:picLocks noChangeAspect="1"/>
          </p:cNvPicPr>
          <p:nvPr/>
        </p:nvPicPr>
        <p:blipFill>
          <a:blip r:embed="rId3"/>
          <a:stretch>
            <a:fillRect/>
          </a:stretch>
        </p:blipFill>
        <p:spPr>
          <a:xfrm>
            <a:off x="729020" y="2541389"/>
            <a:ext cx="3097887" cy="3097887"/>
          </a:xfrm>
          <a:prstGeom prst="rect">
            <a:avLst/>
          </a:prstGeom>
        </p:spPr>
      </p:pic>
      <p:sp>
        <p:nvSpPr>
          <p:cNvPr id="5" name="Text 2"/>
          <p:cNvSpPr/>
          <p:nvPr/>
        </p:nvSpPr>
        <p:spPr>
          <a:xfrm>
            <a:off x="729020" y="5847517"/>
            <a:ext cx="2814876" cy="325398"/>
          </a:xfrm>
          <a:prstGeom prst="rect">
            <a:avLst/>
          </a:prstGeom>
          <a:noFill/>
          <a:ln/>
        </p:spPr>
        <p:txBody>
          <a:bodyPr wrap="none" lIns="0" tIns="0" rIns="0" bIns="0" rtlCol="0" anchor="t"/>
          <a:lstStyle/>
          <a:p>
            <a:pPr marL="0" indent="0" algn="l">
              <a:lnSpc>
                <a:spcPts val="2550"/>
              </a:lnSpc>
              <a:buNone/>
            </a:pPr>
            <a:r>
              <a:rPr lang="en-US" sz="2050" dirty="0">
                <a:solidFill>
                  <a:srgbClr val="2C2926"/>
                </a:solidFill>
                <a:latin typeface="Bricolage Grotesque Semi Bold" pitchFamily="34" charset="0"/>
                <a:ea typeface="Bricolage Grotesque Semi Bold" pitchFamily="34" charset="-122"/>
                <a:cs typeface="Bricolage Grotesque Semi Bold" pitchFamily="34" charset="-120"/>
              </a:rPr>
              <a:t>Seasonal Sales Trends</a:t>
            </a:r>
            <a:endParaRPr lang="en-US" sz="2050" dirty="0"/>
          </a:p>
        </p:txBody>
      </p:sp>
      <p:sp>
        <p:nvSpPr>
          <p:cNvPr id="6" name="Text 3"/>
          <p:cNvSpPr/>
          <p:nvPr/>
        </p:nvSpPr>
        <p:spPr>
          <a:xfrm>
            <a:off x="729020" y="6297811"/>
            <a:ext cx="3097887" cy="1000125"/>
          </a:xfrm>
          <a:prstGeom prst="rect">
            <a:avLst/>
          </a:prstGeom>
          <a:noFill/>
          <a:ln/>
        </p:spPr>
        <p:txBody>
          <a:bodyPr wrap="square" lIns="0" tIns="0" rIns="0" bIns="0" rtlCol="0" anchor="t"/>
          <a:lstStyle/>
          <a:p>
            <a:pPr marL="0" indent="0" algn="l">
              <a:lnSpc>
                <a:spcPts val="2600"/>
              </a:lnSpc>
              <a:buNone/>
            </a:pPr>
            <a:r>
              <a:rPr lang="en-US" sz="1600" dirty="0">
                <a:solidFill>
                  <a:srgbClr val="2C2926"/>
                </a:solidFill>
                <a:latin typeface="Inter" pitchFamily="34" charset="0"/>
                <a:ea typeface="Inter" pitchFamily="34" charset="-122"/>
                <a:cs typeface="Inter" pitchFamily="34" charset="-120"/>
              </a:rPr>
              <a:t>Identify peak seasons and low periods to optimize inventory and marketing efforts.</a:t>
            </a:r>
            <a:endParaRPr lang="en-US" sz="1600" dirty="0"/>
          </a:p>
        </p:txBody>
      </p:sp>
      <p:pic>
        <p:nvPicPr>
          <p:cNvPr id="7" name="Image 1" descr="preencoded.png"/>
          <p:cNvPicPr>
            <a:picLocks noChangeAspect="1"/>
          </p:cNvPicPr>
          <p:nvPr/>
        </p:nvPicPr>
        <p:blipFill>
          <a:blip r:embed="rId4"/>
          <a:stretch>
            <a:fillRect/>
          </a:stretch>
        </p:blipFill>
        <p:spPr>
          <a:xfrm>
            <a:off x="4087178" y="2541389"/>
            <a:ext cx="3097887" cy="3097887"/>
          </a:xfrm>
          <a:prstGeom prst="rect">
            <a:avLst/>
          </a:prstGeom>
        </p:spPr>
      </p:pic>
      <p:sp>
        <p:nvSpPr>
          <p:cNvPr id="8" name="Text 4"/>
          <p:cNvSpPr/>
          <p:nvPr/>
        </p:nvSpPr>
        <p:spPr>
          <a:xfrm>
            <a:off x="4087178" y="5847517"/>
            <a:ext cx="3097887" cy="650796"/>
          </a:xfrm>
          <a:prstGeom prst="rect">
            <a:avLst/>
          </a:prstGeom>
          <a:noFill/>
          <a:ln/>
        </p:spPr>
        <p:txBody>
          <a:bodyPr wrap="square" lIns="0" tIns="0" rIns="0" bIns="0" rtlCol="0" anchor="t"/>
          <a:lstStyle/>
          <a:p>
            <a:pPr marL="0" indent="0" algn="l">
              <a:lnSpc>
                <a:spcPts val="2550"/>
              </a:lnSpc>
              <a:buNone/>
            </a:pPr>
            <a:r>
              <a:rPr lang="en-US" sz="2050" dirty="0">
                <a:solidFill>
                  <a:srgbClr val="2C2926"/>
                </a:solidFill>
                <a:latin typeface="Bricolage Grotesque Semi Bold" pitchFamily="34" charset="0"/>
                <a:ea typeface="Bricolage Grotesque Semi Bold" pitchFamily="34" charset="-122"/>
                <a:cs typeface="Bricolage Grotesque Semi Bold" pitchFamily="34" charset="-120"/>
              </a:rPr>
              <a:t>Top Products &amp; Categories</a:t>
            </a:r>
            <a:endParaRPr lang="en-US" sz="2050" dirty="0"/>
          </a:p>
        </p:txBody>
      </p:sp>
      <p:sp>
        <p:nvSpPr>
          <p:cNvPr id="9" name="Text 5"/>
          <p:cNvSpPr/>
          <p:nvPr/>
        </p:nvSpPr>
        <p:spPr>
          <a:xfrm>
            <a:off x="4087178" y="6623209"/>
            <a:ext cx="3097887" cy="1000125"/>
          </a:xfrm>
          <a:prstGeom prst="rect">
            <a:avLst/>
          </a:prstGeom>
          <a:noFill/>
          <a:ln/>
        </p:spPr>
        <p:txBody>
          <a:bodyPr wrap="square" lIns="0" tIns="0" rIns="0" bIns="0" rtlCol="0" anchor="t"/>
          <a:lstStyle/>
          <a:p>
            <a:pPr marL="0" indent="0" algn="l">
              <a:lnSpc>
                <a:spcPts val="2600"/>
              </a:lnSpc>
              <a:buNone/>
            </a:pPr>
            <a:r>
              <a:rPr lang="en-US" sz="1600" dirty="0">
                <a:solidFill>
                  <a:srgbClr val="2C2926"/>
                </a:solidFill>
                <a:latin typeface="Inter" pitchFamily="34" charset="0"/>
                <a:ea typeface="Inter" pitchFamily="34" charset="-122"/>
                <a:cs typeface="Inter" pitchFamily="34" charset="-120"/>
              </a:rPr>
              <a:t>Pinpoint best-performing items and categories driving the most revenue.</a:t>
            </a:r>
            <a:endParaRPr lang="en-US" sz="1600" dirty="0"/>
          </a:p>
        </p:txBody>
      </p:sp>
      <p:pic>
        <p:nvPicPr>
          <p:cNvPr id="10" name="Image 2" descr="preencoded.png"/>
          <p:cNvPicPr>
            <a:picLocks noChangeAspect="1"/>
          </p:cNvPicPr>
          <p:nvPr/>
        </p:nvPicPr>
        <p:blipFill>
          <a:blip r:embed="rId5"/>
          <a:stretch>
            <a:fillRect/>
          </a:stretch>
        </p:blipFill>
        <p:spPr>
          <a:xfrm>
            <a:off x="7445335" y="2541389"/>
            <a:ext cx="3097887" cy="3097887"/>
          </a:xfrm>
          <a:prstGeom prst="rect">
            <a:avLst/>
          </a:prstGeom>
        </p:spPr>
      </p:pic>
      <p:sp>
        <p:nvSpPr>
          <p:cNvPr id="11" name="Text 6"/>
          <p:cNvSpPr/>
          <p:nvPr/>
        </p:nvSpPr>
        <p:spPr>
          <a:xfrm>
            <a:off x="7445335" y="5847517"/>
            <a:ext cx="3062645" cy="325398"/>
          </a:xfrm>
          <a:prstGeom prst="rect">
            <a:avLst/>
          </a:prstGeom>
          <a:noFill/>
          <a:ln/>
        </p:spPr>
        <p:txBody>
          <a:bodyPr wrap="none" lIns="0" tIns="0" rIns="0" bIns="0" rtlCol="0" anchor="t"/>
          <a:lstStyle/>
          <a:p>
            <a:pPr marL="0" indent="0" algn="l">
              <a:lnSpc>
                <a:spcPts val="2550"/>
              </a:lnSpc>
              <a:buNone/>
            </a:pPr>
            <a:r>
              <a:rPr lang="en-US" sz="2050" dirty="0">
                <a:solidFill>
                  <a:srgbClr val="2C2926"/>
                </a:solidFill>
                <a:latin typeface="Bricolage Grotesque Semi Bold" pitchFamily="34" charset="0"/>
                <a:ea typeface="Bricolage Grotesque Semi Bold" pitchFamily="34" charset="-122"/>
                <a:cs typeface="Bricolage Grotesque Semi Bold" pitchFamily="34" charset="-120"/>
              </a:rPr>
              <a:t>Customer Segmentation</a:t>
            </a:r>
            <a:endParaRPr lang="en-US" sz="2050" dirty="0"/>
          </a:p>
        </p:txBody>
      </p:sp>
      <p:sp>
        <p:nvSpPr>
          <p:cNvPr id="12" name="Text 7"/>
          <p:cNvSpPr/>
          <p:nvPr/>
        </p:nvSpPr>
        <p:spPr>
          <a:xfrm>
            <a:off x="7445335" y="6297811"/>
            <a:ext cx="3097887" cy="1000125"/>
          </a:xfrm>
          <a:prstGeom prst="rect">
            <a:avLst/>
          </a:prstGeom>
          <a:noFill/>
          <a:ln/>
        </p:spPr>
        <p:txBody>
          <a:bodyPr wrap="square" lIns="0" tIns="0" rIns="0" bIns="0" rtlCol="0" anchor="t"/>
          <a:lstStyle/>
          <a:p>
            <a:pPr marL="0" indent="0" algn="l">
              <a:lnSpc>
                <a:spcPts val="2600"/>
              </a:lnSpc>
              <a:buNone/>
            </a:pPr>
            <a:r>
              <a:rPr lang="en-US" sz="1600" dirty="0">
                <a:solidFill>
                  <a:srgbClr val="2C2926"/>
                </a:solidFill>
                <a:latin typeface="Inter" pitchFamily="34" charset="0"/>
                <a:ea typeface="Inter" pitchFamily="34" charset="-122"/>
                <a:cs typeface="Inter" pitchFamily="34" charset="-120"/>
              </a:rPr>
              <a:t>Understand distinct customer groups to tailor personalized marketing strategies.</a:t>
            </a:r>
            <a:endParaRPr lang="en-US" sz="1600" dirty="0"/>
          </a:p>
        </p:txBody>
      </p:sp>
      <p:pic>
        <p:nvPicPr>
          <p:cNvPr id="13" name="Image 3" descr="preencoded.png"/>
          <p:cNvPicPr>
            <a:picLocks noChangeAspect="1"/>
          </p:cNvPicPr>
          <p:nvPr/>
        </p:nvPicPr>
        <p:blipFill>
          <a:blip r:embed="rId6"/>
          <a:stretch>
            <a:fillRect/>
          </a:stretch>
        </p:blipFill>
        <p:spPr>
          <a:xfrm>
            <a:off x="10803493" y="2541389"/>
            <a:ext cx="3097887" cy="3097887"/>
          </a:xfrm>
          <a:prstGeom prst="rect">
            <a:avLst/>
          </a:prstGeom>
        </p:spPr>
      </p:pic>
      <p:sp>
        <p:nvSpPr>
          <p:cNvPr id="14" name="Text 8"/>
          <p:cNvSpPr/>
          <p:nvPr/>
        </p:nvSpPr>
        <p:spPr>
          <a:xfrm>
            <a:off x="10803493" y="5847517"/>
            <a:ext cx="3097887" cy="650796"/>
          </a:xfrm>
          <a:prstGeom prst="rect">
            <a:avLst/>
          </a:prstGeom>
          <a:noFill/>
          <a:ln/>
        </p:spPr>
        <p:txBody>
          <a:bodyPr wrap="square" lIns="0" tIns="0" rIns="0" bIns="0" rtlCol="0" anchor="t"/>
          <a:lstStyle/>
          <a:p>
            <a:pPr marL="0" indent="0" algn="l">
              <a:lnSpc>
                <a:spcPts val="2550"/>
              </a:lnSpc>
              <a:buNone/>
            </a:pPr>
            <a:r>
              <a:rPr lang="en-US" sz="2050" dirty="0">
                <a:solidFill>
                  <a:srgbClr val="2C2926"/>
                </a:solidFill>
                <a:latin typeface="Bricolage Grotesque Semi Bold" pitchFamily="34" charset="0"/>
                <a:ea typeface="Bricolage Grotesque Semi Bold" pitchFamily="34" charset="-122"/>
                <a:cs typeface="Bricolage Grotesque Semi Bold" pitchFamily="34" charset="-120"/>
              </a:rPr>
              <a:t>Regional Revenue Variations</a:t>
            </a:r>
            <a:endParaRPr lang="en-US" sz="2050" dirty="0"/>
          </a:p>
        </p:txBody>
      </p:sp>
      <p:sp>
        <p:nvSpPr>
          <p:cNvPr id="15" name="Text 9"/>
          <p:cNvSpPr/>
          <p:nvPr/>
        </p:nvSpPr>
        <p:spPr>
          <a:xfrm>
            <a:off x="10803493" y="6623209"/>
            <a:ext cx="3097887" cy="1333500"/>
          </a:xfrm>
          <a:prstGeom prst="rect">
            <a:avLst/>
          </a:prstGeom>
          <a:noFill/>
          <a:ln/>
        </p:spPr>
        <p:txBody>
          <a:bodyPr wrap="square" lIns="0" tIns="0" rIns="0" bIns="0" rtlCol="0" anchor="t"/>
          <a:lstStyle/>
          <a:p>
            <a:pPr marL="0" indent="0" algn="l">
              <a:lnSpc>
                <a:spcPts val="2600"/>
              </a:lnSpc>
              <a:buNone/>
            </a:pPr>
            <a:r>
              <a:rPr lang="en-US" sz="1600" dirty="0">
                <a:solidFill>
                  <a:srgbClr val="2C2926"/>
                </a:solidFill>
                <a:latin typeface="Inter" pitchFamily="34" charset="0"/>
                <a:ea typeface="Inter" pitchFamily="34" charset="-122"/>
                <a:cs typeface="Inter" pitchFamily="34" charset="-120"/>
              </a:rPr>
              <a:t>Analyze geographic performance to allocate resources effectively and target growth areas.</a:t>
            </a:r>
            <a:endParaRPr lang="en-US" sz="1600" dirty="0"/>
          </a:p>
        </p:txBody>
      </p:sp>
      <p:pic>
        <p:nvPicPr>
          <p:cNvPr id="16" name="Picture 15">
            <a:extLst>
              <a:ext uri="{FF2B5EF4-FFF2-40B4-BE49-F238E27FC236}">
                <a16:creationId xmlns:a16="http://schemas.microsoft.com/office/drawing/2014/main" id="{3C81700E-47F5-BBB7-1F0C-534622C43B2F}"/>
              </a:ext>
            </a:extLst>
          </p:cNvPr>
          <p:cNvPicPr>
            <a:picLocks noChangeAspect="1"/>
          </p:cNvPicPr>
          <p:nvPr/>
        </p:nvPicPr>
        <p:blipFill>
          <a:blip r:embed="rId7"/>
          <a:stretch>
            <a:fillRect/>
          </a:stretch>
        </p:blipFill>
        <p:spPr>
          <a:xfrm>
            <a:off x="12667785" y="7689341"/>
            <a:ext cx="1962615" cy="44269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594360" y="722114"/>
            <a:ext cx="5514023" cy="530662"/>
          </a:xfrm>
          <a:prstGeom prst="rect">
            <a:avLst/>
          </a:prstGeom>
          <a:noFill/>
          <a:ln/>
        </p:spPr>
        <p:txBody>
          <a:bodyPr wrap="none" lIns="0" tIns="0" rIns="0" bIns="0" rtlCol="0" anchor="t"/>
          <a:lstStyle/>
          <a:p>
            <a:pPr marL="0" indent="0" algn="l">
              <a:lnSpc>
                <a:spcPts val="4150"/>
              </a:lnSpc>
              <a:buNone/>
            </a:pPr>
            <a:r>
              <a:rPr lang="en-US" sz="3300" dirty="0">
                <a:solidFill>
                  <a:srgbClr val="2C2926"/>
                </a:solidFill>
                <a:latin typeface="Bricolage Grotesque Semi Bold" pitchFamily="34" charset="0"/>
                <a:ea typeface="Bricolage Grotesque Semi Bold" pitchFamily="34" charset="-122"/>
                <a:cs typeface="Bricolage Grotesque Semi Bold" pitchFamily="34" charset="-120"/>
              </a:rPr>
              <a:t>Conclusion &amp; Future Vision</a:t>
            </a:r>
            <a:endParaRPr lang="en-US" sz="3300" dirty="0"/>
          </a:p>
        </p:txBody>
      </p:sp>
      <p:sp>
        <p:nvSpPr>
          <p:cNvPr id="4" name="Text 1"/>
          <p:cNvSpPr/>
          <p:nvPr/>
        </p:nvSpPr>
        <p:spPr>
          <a:xfrm>
            <a:off x="594360" y="1507450"/>
            <a:ext cx="7955280" cy="815459"/>
          </a:xfrm>
          <a:prstGeom prst="rect">
            <a:avLst/>
          </a:prstGeom>
          <a:noFill/>
          <a:ln/>
        </p:spPr>
        <p:txBody>
          <a:bodyPr wrap="square" lIns="0" tIns="0" rIns="0" bIns="0" rtlCol="0" anchor="t"/>
          <a:lstStyle/>
          <a:p>
            <a:pPr marL="0" indent="0" algn="l">
              <a:lnSpc>
                <a:spcPts val="2100"/>
              </a:lnSpc>
              <a:buNone/>
            </a:pPr>
            <a:r>
              <a:rPr lang="en-US" sz="1300" dirty="0">
                <a:solidFill>
                  <a:srgbClr val="2C2926"/>
                </a:solidFill>
                <a:latin typeface="Inter" pitchFamily="34" charset="0"/>
                <a:ea typeface="Inter" pitchFamily="34" charset="-122"/>
                <a:cs typeface="Inter" pitchFamily="34" charset="-120"/>
              </a:rPr>
              <a:t>This Retail Analytics Dashboard empowers managers with a robust, interactive tool for data-driven decision-making, transforming raw data into a strategic asset. The insights gained will help optimize retail strategy, enhance customer experiences, and drive sustainable growth.</a:t>
            </a:r>
            <a:endParaRPr lang="en-US" sz="1300" dirty="0"/>
          </a:p>
        </p:txBody>
      </p:sp>
      <p:sp>
        <p:nvSpPr>
          <p:cNvPr id="5" name="Text 2"/>
          <p:cNvSpPr/>
          <p:nvPr/>
        </p:nvSpPr>
        <p:spPr>
          <a:xfrm>
            <a:off x="594360" y="2683669"/>
            <a:ext cx="2123003" cy="265271"/>
          </a:xfrm>
          <a:prstGeom prst="rect">
            <a:avLst/>
          </a:prstGeom>
          <a:noFill/>
          <a:ln/>
        </p:spPr>
        <p:txBody>
          <a:bodyPr wrap="none" lIns="0" tIns="0" rIns="0" bIns="0" rtlCol="0" anchor="t"/>
          <a:lstStyle/>
          <a:p>
            <a:pPr marL="0" indent="0" algn="l">
              <a:lnSpc>
                <a:spcPts val="2050"/>
              </a:lnSpc>
              <a:buNone/>
            </a:pPr>
            <a:r>
              <a:rPr lang="en-US" sz="1650" dirty="0">
                <a:solidFill>
                  <a:srgbClr val="2C2926"/>
                </a:solidFill>
                <a:latin typeface="Bricolage Grotesque Semi Bold" pitchFamily="34" charset="0"/>
                <a:ea typeface="Bricolage Grotesque Semi Bold" pitchFamily="34" charset="-122"/>
                <a:cs typeface="Bricolage Grotesque Semi Bold" pitchFamily="34" charset="-120"/>
              </a:rPr>
              <a:t>Key Takeaways</a:t>
            </a:r>
            <a:endParaRPr lang="en-US" sz="1650" dirty="0"/>
          </a:p>
        </p:txBody>
      </p:sp>
      <p:sp>
        <p:nvSpPr>
          <p:cNvPr id="6" name="Text 3"/>
          <p:cNvSpPr/>
          <p:nvPr/>
        </p:nvSpPr>
        <p:spPr>
          <a:xfrm>
            <a:off x="594360" y="3118723"/>
            <a:ext cx="3770471" cy="815459"/>
          </a:xfrm>
          <a:prstGeom prst="rect">
            <a:avLst/>
          </a:prstGeom>
          <a:noFill/>
          <a:ln/>
        </p:spPr>
        <p:txBody>
          <a:bodyPr wrap="square" lIns="0" tIns="0" rIns="0" bIns="0" rtlCol="0" anchor="t"/>
          <a:lstStyle/>
          <a:p>
            <a:pPr marL="342900" indent="-342900" algn="l">
              <a:lnSpc>
                <a:spcPts val="2100"/>
              </a:lnSpc>
              <a:buSzPct val="100000"/>
              <a:buChar char="•"/>
            </a:pPr>
            <a:r>
              <a:rPr lang="en-US" sz="1300" b="1" dirty="0">
                <a:solidFill>
                  <a:srgbClr val="2C2926"/>
                </a:solidFill>
                <a:latin typeface="Inter" pitchFamily="34" charset="0"/>
                <a:ea typeface="Inter" pitchFamily="34" charset="-122"/>
                <a:cs typeface="Inter" pitchFamily="34" charset="-120"/>
              </a:rPr>
              <a:t>Optimized Strategy:</a:t>
            </a:r>
            <a:r>
              <a:rPr lang="en-US" sz="1300" dirty="0">
                <a:solidFill>
                  <a:srgbClr val="2C2926"/>
                </a:solidFill>
                <a:latin typeface="Inter" pitchFamily="34" charset="0"/>
                <a:ea typeface="Inter" pitchFamily="34" charset="-122"/>
                <a:cs typeface="Inter" pitchFamily="34" charset="-120"/>
              </a:rPr>
              <a:t> Data-driven insights refine retail operations and business strategy.</a:t>
            </a:r>
            <a:endParaRPr lang="en-US" sz="1300" dirty="0"/>
          </a:p>
        </p:txBody>
      </p:sp>
      <p:sp>
        <p:nvSpPr>
          <p:cNvPr id="7" name="Text 4"/>
          <p:cNvSpPr/>
          <p:nvPr/>
        </p:nvSpPr>
        <p:spPr>
          <a:xfrm>
            <a:off x="594360" y="3993594"/>
            <a:ext cx="3770471" cy="543639"/>
          </a:xfrm>
          <a:prstGeom prst="rect">
            <a:avLst/>
          </a:prstGeom>
          <a:noFill/>
          <a:ln/>
        </p:spPr>
        <p:txBody>
          <a:bodyPr wrap="square" lIns="0" tIns="0" rIns="0" bIns="0" rtlCol="0" anchor="t"/>
          <a:lstStyle/>
          <a:p>
            <a:pPr marL="342900" indent="-342900" algn="l">
              <a:lnSpc>
                <a:spcPts val="2100"/>
              </a:lnSpc>
              <a:buSzPct val="100000"/>
              <a:buChar char="•"/>
            </a:pPr>
            <a:r>
              <a:rPr lang="en-US" sz="1300" b="1" dirty="0">
                <a:solidFill>
                  <a:srgbClr val="2C2926"/>
                </a:solidFill>
                <a:latin typeface="Inter" pitchFamily="34" charset="0"/>
                <a:ea typeface="Inter" pitchFamily="34" charset="-122"/>
                <a:cs typeface="Inter" pitchFamily="34" charset="-120"/>
              </a:rPr>
              <a:t>Interactive Exploration:</a:t>
            </a:r>
            <a:r>
              <a:rPr lang="en-US" sz="1300" dirty="0">
                <a:solidFill>
                  <a:srgbClr val="2C2926"/>
                </a:solidFill>
                <a:latin typeface="Inter" pitchFamily="34" charset="0"/>
                <a:ea typeface="Inter" pitchFamily="34" charset="-122"/>
                <a:cs typeface="Inter" pitchFamily="34" charset="-120"/>
              </a:rPr>
              <a:t> The Power BI dashboard offers dynamic data analysis.</a:t>
            </a:r>
            <a:endParaRPr lang="en-US" sz="1300" dirty="0"/>
          </a:p>
        </p:txBody>
      </p:sp>
      <p:sp>
        <p:nvSpPr>
          <p:cNvPr id="8" name="Text 5"/>
          <p:cNvSpPr/>
          <p:nvPr/>
        </p:nvSpPr>
        <p:spPr>
          <a:xfrm>
            <a:off x="594360" y="4707017"/>
            <a:ext cx="3311366" cy="265271"/>
          </a:xfrm>
          <a:prstGeom prst="rect">
            <a:avLst/>
          </a:prstGeom>
          <a:noFill/>
          <a:ln/>
        </p:spPr>
        <p:txBody>
          <a:bodyPr wrap="none" lIns="0" tIns="0" rIns="0" bIns="0" rtlCol="0" anchor="t"/>
          <a:lstStyle/>
          <a:p>
            <a:pPr marL="0" indent="0" algn="l">
              <a:lnSpc>
                <a:spcPts val="2050"/>
              </a:lnSpc>
              <a:buNone/>
            </a:pPr>
            <a:r>
              <a:rPr lang="en-US" sz="1650" dirty="0">
                <a:solidFill>
                  <a:srgbClr val="2C2926"/>
                </a:solidFill>
                <a:latin typeface="Bricolage Grotesque Semi Bold" pitchFamily="34" charset="0"/>
                <a:ea typeface="Bricolage Grotesque Semi Bold" pitchFamily="34" charset="-122"/>
                <a:cs typeface="Bricolage Grotesque Semi Bold" pitchFamily="34" charset="-120"/>
              </a:rPr>
              <a:t>Next Steps: Advancing Analytics</a:t>
            </a:r>
            <a:endParaRPr lang="en-US" sz="1650" dirty="0"/>
          </a:p>
        </p:txBody>
      </p:sp>
      <p:sp>
        <p:nvSpPr>
          <p:cNvPr id="9" name="Text 6"/>
          <p:cNvSpPr/>
          <p:nvPr/>
        </p:nvSpPr>
        <p:spPr>
          <a:xfrm>
            <a:off x="594360" y="5142071"/>
            <a:ext cx="3770471" cy="543639"/>
          </a:xfrm>
          <a:prstGeom prst="rect">
            <a:avLst/>
          </a:prstGeom>
          <a:noFill/>
          <a:ln/>
        </p:spPr>
        <p:txBody>
          <a:bodyPr wrap="square" lIns="0" tIns="0" rIns="0" bIns="0" rtlCol="0" anchor="t"/>
          <a:lstStyle/>
          <a:p>
            <a:pPr marL="0" indent="0" algn="l">
              <a:lnSpc>
                <a:spcPts val="2100"/>
              </a:lnSpc>
              <a:buNone/>
            </a:pPr>
            <a:r>
              <a:rPr lang="en-US" sz="1300" dirty="0">
                <a:solidFill>
                  <a:srgbClr val="2C2926"/>
                </a:solidFill>
                <a:latin typeface="Inter" pitchFamily="34" charset="0"/>
                <a:ea typeface="Inter" pitchFamily="34" charset="-122"/>
                <a:cs typeface="Inter" pitchFamily="34" charset="-120"/>
              </a:rPr>
              <a:t>Our journey doesn't end here. Future enhancements will include:</a:t>
            </a:r>
            <a:endParaRPr lang="en-US" sz="1300" dirty="0"/>
          </a:p>
        </p:txBody>
      </p:sp>
      <p:sp>
        <p:nvSpPr>
          <p:cNvPr id="10" name="Text 7"/>
          <p:cNvSpPr/>
          <p:nvPr/>
        </p:nvSpPr>
        <p:spPr>
          <a:xfrm>
            <a:off x="594360" y="5838468"/>
            <a:ext cx="3770471" cy="543639"/>
          </a:xfrm>
          <a:prstGeom prst="rect">
            <a:avLst/>
          </a:prstGeom>
          <a:noFill/>
          <a:ln/>
        </p:spPr>
        <p:txBody>
          <a:bodyPr wrap="square" lIns="0" tIns="0" rIns="0" bIns="0" rtlCol="0" anchor="t"/>
          <a:lstStyle/>
          <a:p>
            <a:pPr marL="342900" indent="-342900" algn="l">
              <a:lnSpc>
                <a:spcPts val="2100"/>
              </a:lnSpc>
              <a:buSzPct val="100000"/>
              <a:buChar char="•"/>
            </a:pPr>
            <a:r>
              <a:rPr lang="en-US" sz="1300" dirty="0">
                <a:solidFill>
                  <a:srgbClr val="E7BF6A"/>
                </a:solidFill>
                <a:latin typeface="Inter" pitchFamily="34" charset="0"/>
                <a:ea typeface="Inter" pitchFamily="34" charset="-122"/>
                <a:cs typeface="Inter" pitchFamily="34" charset="-120"/>
              </a:rPr>
              <a:t>Predictive Analytics:</a:t>
            </a:r>
            <a:r>
              <a:rPr lang="en-US" sz="1300" dirty="0">
                <a:solidFill>
                  <a:srgbClr val="2C2926"/>
                </a:solidFill>
                <a:latin typeface="Inter" pitchFamily="34" charset="0"/>
                <a:ea typeface="Inter" pitchFamily="34" charset="-122"/>
                <a:cs typeface="Inter" pitchFamily="34" charset="-120"/>
              </a:rPr>
              <a:t> Forecasting future sales and trends.</a:t>
            </a:r>
            <a:endParaRPr lang="en-US" sz="1300" dirty="0"/>
          </a:p>
        </p:txBody>
      </p:sp>
      <p:sp>
        <p:nvSpPr>
          <p:cNvPr id="11" name="Text 8"/>
          <p:cNvSpPr/>
          <p:nvPr/>
        </p:nvSpPr>
        <p:spPr>
          <a:xfrm>
            <a:off x="594360" y="6441519"/>
            <a:ext cx="3770471" cy="543639"/>
          </a:xfrm>
          <a:prstGeom prst="rect">
            <a:avLst/>
          </a:prstGeom>
          <a:noFill/>
          <a:ln/>
        </p:spPr>
        <p:txBody>
          <a:bodyPr wrap="square" lIns="0" tIns="0" rIns="0" bIns="0" rtlCol="0" anchor="t"/>
          <a:lstStyle/>
          <a:p>
            <a:pPr marL="342900" indent="-342900" algn="l">
              <a:lnSpc>
                <a:spcPts val="2100"/>
              </a:lnSpc>
              <a:buSzPct val="100000"/>
              <a:buChar char="•"/>
            </a:pPr>
            <a:r>
              <a:rPr lang="en-US" sz="1300" dirty="0">
                <a:solidFill>
                  <a:srgbClr val="E7BF6A"/>
                </a:solidFill>
                <a:latin typeface="Inter" pitchFamily="34" charset="0"/>
                <a:ea typeface="Inter" pitchFamily="34" charset="-122"/>
                <a:cs typeface="Inter" pitchFamily="34" charset="-120"/>
              </a:rPr>
              <a:t>Recommendation Systems:</a:t>
            </a:r>
            <a:r>
              <a:rPr lang="en-US" sz="1300" dirty="0">
                <a:solidFill>
                  <a:srgbClr val="2C2926"/>
                </a:solidFill>
                <a:latin typeface="Inter" pitchFamily="34" charset="0"/>
                <a:ea typeface="Inter" pitchFamily="34" charset="-122"/>
                <a:cs typeface="Inter" pitchFamily="34" charset="-120"/>
              </a:rPr>
              <a:t> Personalizing product suggestions for customers.</a:t>
            </a:r>
            <a:endParaRPr lang="en-US" sz="1300" dirty="0"/>
          </a:p>
        </p:txBody>
      </p:sp>
      <p:pic>
        <p:nvPicPr>
          <p:cNvPr id="12" name="Image 1" descr="preencoded.png"/>
          <p:cNvPicPr>
            <a:picLocks noChangeAspect="1"/>
          </p:cNvPicPr>
          <p:nvPr/>
        </p:nvPicPr>
        <p:blipFill>
          <a:blip r:embed="rId4"/>
          <a:stretch>
            <a:fillRect/>
          </a:stretch>
        </p:blipFill>
        <p:spPr>
          <a:xfrm>
            <a:off x="4786789" y="2704862"/>
            <a:ext cx="3770471" cy="3770471"/>
          </a:xfrm>
          <a:prstGeom prst="rect">
            <a:avLst/>
          </a:prstGeom>
        </p:spPr>
      </p:pic>
      <p:sp>
        <p:nvSpPr>
          <p:cNvPr id="13" name="Text 9"/>
          <p:cNvSpPr/>
          <p:nvPr/>
        </p:nvSpPr>
        <p:spPr>
          <a:xfrm>
            <a:off x="594360" y="7235547"/>
            <a:ext cx="7955280" cy="271820"/>
          </a:xfrm>
          <a:prstGeom prst="rect">
            <a:avLst/>
          </a:prstGeom>
          <a:noFill/>
          <a:ln/>
        </p:spPr>
        <p:txBody>
          <a:bodyPr wrap="none" lIns="0" tIns="0" rIns="0" bIns="0" rtlCol="0" anchor="t"/>
          <a:lstStyle/>
          <a:p>
            <a:pPr marL="0" indent="0" algn="ctr">
              <a:lnSpc>
                <a:spcPts val="2100"/>
              </a:lnSpc>
              <a:buNone/>
            </a:pPr>
            <a:r>
              <a:rPr lang="en-US" sz="1300" dirty="0">
                <a:solidFill>
                  <a:srgbClr val="2C2926"/>
                </a:solidFill>
                <a:latin typeface="Inter" pitchFamily="34" charset="0"/>
                <a:ea typeface="Inter" pitchFamily="34" charset="-122"/>
                <a:cs typeface="Inter" pitchFamily="34" charset="-120"/>
              </a:rPr>
              <a:t>Thank You for Your Time and Attention!</a:t>
            </a:r>
            <a:endParaRPr lang="en-US" sz="13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590</Words>
  <Application>Microsoft Office PowerPoint</Application>
  <PresentationFormat>Custom</PresentationFormat>
  <Paragraphs>59</Paragraphs>
  <Slides>6</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Bricolage Grotesque Semi Bold</vt:lpstr>
      <vt:lpstr>Arial</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Rushal Nikam</dc:creator>
  <cp:lastModifiedBy>Rushal Nikam</cp:lastModifiedBy>
  <cp:revision>2</cp:revision>
  <dcterms:created xsi:type="dcterms:W3CDTF">2025-09-10T12:29:38Z</dcterms:created>
  <dcterms:modified xsi:type="dcterms:W3CDTF">2025-09-10T12:32:03Z</dcterms:modified>
</cp:coreProperties>
</file>